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35"/>
  </p:notesMasterIdLst>
  <p:sldIdLst>
    <p:sldId id="258" r:id="rId2"/>
    <p:sldId id="261" r:id="rId3"/>
    <p:sldId id="262" r:id="rId4"/>
    <p:sldId id="273" r:id="rId5"/>
    <p:sldId id="268" r:id="rId6"/>
    <p:sldId id="269" r:id="rId7"/>
    <p:sldId id="272" r:id="rId8"/>
    <p:sldId id="289" r:id="rId9"/>
    <p:sldId id="290" r:id="rId10"/>
    <p:sldId id="274" r:id="rId11"/>
    <p:sldId id="256" r:id="rId12"/>
    <p:sldId id="287" r:id="rId13"/>
    <p:sldId id="288" r:id="rId14"/>
    <p:sldId id="291" r:id="rId15"/>
    <p:sldId id="292" r:id="rId16"/>
    <p:sldId id="293" r:id="rId17"/>
    <p:sldId id="294" r:id="rId18"/>
    <p:sldId id="257" r:id="rId19"/>
    <p:sldId id="264" r:id="rId20"/>
    <p:sldId id="265" r:id="rId21"/>
    <p:sldId id="266" r:id="rId22"/>
    <p:sldId id="275" r:id="rId23"/>
    <p:sldId id="277" r:id="rId24"/>
    <p:sldId id="279" r:id="rId25"/>
    <p:sldId id="284" r:id="rId26"/>
    <p:sldId id="285" r:id="rId27"/>
    <p:sldId id="283" r:id="rId28"/>
    <p:sldId id="280" r:id="rId29"/>
    <p:sldId id="282" r:id="rId30"/>
    <p:sldId id="281" r:id="rId31"/>
    <p:sldId id="286" r:id="rId32"/>
    <p:sldId id="278" r:id="rId33"/>
    <p:sldId id="276" r:id="rId34"/>
  </p:sldIdLst>
  <p:sldSz cx="9144000" cy="6858000" type="screen4x3"/>
  <p:notesSz cx="9942513" cy="6761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ED27528-DD7F-4080-AE38-F7F063AAA406}">
          <p14:sldIdLst>
            <p14:sldId id="258"/>
            <p14:sldId id="261"/>
            <p14:sldId id="262"/>
            <p14:sldId id="273"/>
            <p14:sldId id="268"/>
            <p14:sldId id="269"/>
            <p14:sldId id="272"/>
            <p14:sldId id="289"/>
            <p14:sldId id="290"/>
            <p14:sldId id="274"/>
            <p14:sldId id="256"/>
            <p14:sldId id="287"/>
            <p14:sldId id="288"/>
            <p14:sldId id="291"/>
            <p14:sldId id="292"/>
            <p14:sldId id="293"/>
            <p14:sldId id="294"/>
            <p14:sldId id="257"/>
            <p14:sldId id="264"/>
            <p14:sldId id="265"/>
            <p14:sldId id="266"/>
            <p14:sldId id="275"/>
            <p14:sldId id="277"/>
            <p14:sldId id="279"/>
            <p14:sldId id="284"/>
            <p14:sldId id="285"/>
            <p14:sldId id="283"/>
            <p14:sldId id="280"/>
            <p14:sldId id="282"/>
            <p14:sldId id="281"/>
            <p14:sldId id="286"/>
            <p14:sldId id="278"/>
            <p14:sldId id="2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4660"/>
  </p:normalViewPr>
  <p:slideViewPr>
    <p:cSldViewPr>
      <p:cViewPr varScale="1">
        <p:scale>
          <a:sx n="79" d="100"/>
          <a:sy n="79" d="100"/>
        </p:scale>
        <p:origin x="895" y="7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6684470157521369E-4"/>
          <c:y val="0"/>
          <c:w val="0.58630136986301362"/>
          <c:h val="0.9089790897908979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92D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C5C-4D46-9316-CDCB64D54F44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C5C-4D46-9316-CDCB64D54F44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C5C-4D46-9316-CDCB64D54F44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C5C-4D46-9316-CDCB64D54F44}"/>
              </c:ext>
            </c:extLst>
          </c:dPt>
          <c:cat>
            <c:strRef>
              <c:f>Лист1!$A$2:$A$5</c:f>
              <c:strCache>
                <c:ptCount val="4"/>
                <c:pt idx="0">
                  <c:v>дотации план-52653,2 тыс.руб.; исп.-52653,2 тыс.руб.; 100,0 % удельный вес 24,6%</c:v>
                </c:pt>
                <c:pt idx="1">
                  <c:v>субсидии план-35023,4 тыс.руб.; исп.35023,4 тыс.руб. 100 %; удельный вес 16,36%</c:v>
                </c:pt>
                <c:pt idx="2">
                  <c:v>субвенции план-114277,4 тыс.руб.; исп.114202,1 тыс.руб.; 99,93 % несвоевременная подача заявок на работы и услуги; удельный вес 53,35 %</c:v>
                </c:pt>
                <c:pt idx="3">
                  <c:v>иные межбюджетные трансферты план-12174,8 тыс.руб.; исп.12174,8 тыс.руб.; 100% удельный вес 5,69 %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52653.2</c:v>
                </c:pt>
                <c:pt idx="1">
                  <c:v>35023.4</c:v>
                </c:pt>
                <c:pt idx="2">
                  <c:v>114202.1</c:v>
                </c:pt>
                <c:pt idx="3">
                  <c:v>12174.8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3C5C-4D46-9316-CDCB64D54F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egendEntry>
        <c:idx val="0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5449010654490103"/>
          <c:y val="2.9479269636749947E-2"/>
          <c:w val="0.33942161339421612"/>
          <c:h val="0.90640942609446551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200" b="1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0.78832209235471395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0"/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6B1-4F9D-96FF-3E058C57B673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6B1-4F9D-96FF-3E058C57B673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6B1-4F9D-96FF-3E058C57B673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6B1-4F9D-96FF-3E058C57B673}"/>
              </c:ext>
            </c:extLst>
          </c:dPt>
          <c:dPt>
            <c:idx val="4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6B1-4F9D-96FF-3E058C57B673}"/>
              </c:ext>
            </c:extLst>
          </c:dPt>
          <c:dPt>
            <c:idx val="5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6B1-4F9D-96FF-3E058C57B673}"/>
              </c:ext>
            </c:extLst>
          </c:dPt>
          <c:cat>
            <c:strRef>
              <c:f>Лист1!$A$2:$A$8</c:f>
              <c:strCache>
                <c:ptCount val="5"/>
                <c:pt idx="0">
                  <c:v>налог на доходы физических лиц</c:v>
                </c:pt>
                <c:pt idx="1">
                  <c:v>акцизы</c:v>
                </c:pt>
                <c:pt idx="2">
                  <c:v>единый налог на вмененный доход</c:v>
                </c:pt>
                <c:pt idx="3">
                  <c:v>единый сельскохозяйственный налог</c:v>
                </c:pt>
                <c:pt idx="4">
                  <c:v>государственная пошлина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6"/>
                <c:pt idx="0">
                  <c:v>15152</c:v>
                </c:pt>
                <c:pt idx="1">
                  <c:v>5651</c:v>
                </c:pt>
                <c:pt idx="2">
                  <c:v>1422</c:v>
                </c:pt>
                <c:pt idx="3">
                  <c:v>1858</c:v>
                </c:pt>
                <c:pt idx="4">
                  <c:v>1192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F6B1-4F9D-96FF-3E058C57B6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6300683939601253E-2"/>
          <c:y val="8.687985746194038E-2"/>
          <c:w val="0.60736489717838371"/>
          <c:h val="0.91312006663373735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13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164-4352-984E-B6B8737D0540}"/>
              </c:ext>
            </c:extLst>
          </c:dPt>
          <c:dPt>
            <c:idx val="1"/>
            <c:bubble3D val="0"/>
            <c:explosion val="15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164-4352-984E-B6B8737D0540}"/>
              </c:ext>
            </c:extLst>
          </c:dPt>
          <c:dPt>
            <c:idx val="2"/>
            <c:bubble3D val="0"/>
            <c:explosion val="16"/>
            <c:spPr>
              <a:solidFill>
                <a:srgbClr val="92D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164-4352-984E-B6B8737D0540}"/>
              </c:ext>
            </c:extLst>
          </c:dPt>
          <c:dPt>
            <c:idx val="3"/>
            <c:bubble3D val="0"/>
            <c:explosion val="23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164-4352-984E-B6B8737D0540}"/>
              </c:ext>
            </c:extLst>
          </c:dPt>
          <c:dPt>
            <c:idx val="4"/>
            <c:bubble3D val="0"/>
            <c:explosion val="14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164-4352-984E-B6B8737D0540}"/>
              </c:ext>
            </c:extLst>
          </c:dPt>
          <c:dPt>
            <c:idx val="5"/>
            <c:bubble3D val="0"/>
            <c:explosion val="2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E164-4352-984E-B6B8737D0540}"/>
              </c:ext>
            </c:extLst>
          </c:dPt>
          <c:dPt>
            <c:idx val="6"/>
            <c:bubble3D val="0"/>
            <c:spPr>
              <a:solidFill>
                <a:srgbClr val="FF0000"/>
              </a:solidFill>
            </c:spPr>
          </c:dPt>
          <c:dPt>
            <c:idx val="7"/>
            <c:bubble3D val="0"/>
            <c:spPr>
              <a:solidFill>
                <a:srgbClr val="FFC000"/>
              </a:solidFill>
            </c:spPr>
          </c:dPt>
          <c:cat>
            <c:strRef>
              <c:f>Лист1!$A$2:$A$7</c:f>
              <c:strCache>
                <c:ptCount val="6"/>
                <c:pt idx="0">
                  <c:v>Арендная плата за земельные участки план-4430,0 тыс.руб.; исп.4284,0 тыс.руб.; 96,7 %; удельный вес 13,24 %</c:v>
                </c:pt>
                <c:pt idx="1">
                  <c:v>Доходы от сдачи в аренду имущества план-580,0 тыс.руб.; исп.-621,0 тыс.руб.; 107,07 %; удельный вес 1,92 %</c:v>
                </c:pt>
                <c:pt idx="2">
                  <c:v>Плата за негативное воздействие на окружающую среду план-54,3 тыс.руб.; исп.-52,2 тыс.руб.; 96,13 %; удельный вес 0,16 %</c:v>
                </c:pt>
                <c:pt idx="3">
                  <c:v>Доходы от оказания платных услуг план- 5641,9 тыс.руб.; исп.-6324,3 тыс.руб.; 112,1 %; удельный вес 19,54 %</c:v>
                </c:pt>
                <c:pt idx="4">
                  <c:v>Доходы от продажи земельных участков план-31408,0 тыс.руб.; исп.-20333,9 тыс.руб ; 64,74 % удельный вес 62,82%</c:v>
                </c:pt>
                <c:pt idx="5">
                  <c:v>Штрафы, санкции,возмещение ущерба план-752,0 тыс.руб.; исп.-752,2 тыс.руб.; 100,03 %; удельный вес 2,32 %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4284</c:v>
                </c:pt>
                <c:pt idx="1">
                  <c:v>621</c:v>
                </c:pt>
                <c:pt idx="2">
                  <c:v>52.2</c:v>
                </c:pt>
                <c:pt idx="3">
                  <c:v>6324.3</c:v>
                </c:pt>
                <c:pt idx="4">
                  <c:v>20333.900000000001</c:v>
                </c:pt>
                <c:pt idx="5">
                  <c:v>752.2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E164-4352-984E-B6B8737D05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egendEntry>
        <c:idx val="5"/>
        <c:delete val="1"/>
      </c:legendEntry>
      <c:layout>
        <c:manualLayout>
          <c:xMode val="edge"/>
          <c:yMode val="edge"/>
          <c:x val="0.6512935637536873"/>
          <c:y val="0"/>
          <c:w val="0.33790831630952584"/>
          <c:h val="0.77512842685804395"/>
        </c:manualLayout>
      </c:layout>
      <c:overlay val="0"/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  <c:sp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3492063492063502E-2"/>
          <c:y val="3.1558185404339252E-2"/>
          <c:w val="0.65323565323565336"/>
          <c:h val="0.8875739644970412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общий объем доходов</c:v>
                </c:pt>
              </c:strCache>
            </c:strRef>
          </c:tx>
          <c:spPr>
            <a:solidFill>
              <a:srgbClr val="00B0F0"/>
            </a:solidFill>
            <a:ln w="23625">
              <a:noFill/>
            </a:ln>
          </c:spPr>
          <c:invertIfNegative val="0"/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0E3-4CB1-953D-181305AE9B5C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3571035593666412E-2"/>
                  <c:y val="-1.5873015873015879E-2"/>
                </c:manualLayout>
              </c:layout>
              <c:spPr>
                <a:noFill/>
                <a:ln w="23625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0E3-4CB1-953D-181305AE9B5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3625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3"/>
                <c:pt idx="2">
                  <c:v>2018 г.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1">
                  <c:v>25982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0E3-4CB1-953D-181305AE9B5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FF0000"/>
            </a:solidFill>
            <a:ln w="23625">
              <a:noFill/>
            </a:ln>
          </c:spPr>
          <c:invertIfNegative val="0"/>
          <c:dLbls>
            <c:dLbl>
              <c:idx val="0"/>
              <c:layout>
                <c:manualLayout>
                  <c:x val="1.9387193705237737E-2"/>
                  <c:y val="-1.5873015873015879E-2"/>
                </c:manualLayout>
              </c:layout>
              <c:spPr>
                <a:noFill/>
                <a:ln w="23625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0E3-4CB1-953D-181305AE9B5C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1325913075761517E-2"/>
                  <c:y val="-1.5873015873015879E-2"/>
                </c:manualLayout>
              </c:layout>
              <c:spPr>
                <a:noFill/>
                <a:ln w="23625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F0E3-4CB1-953D-181305AE9B5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9387193705237737E-2"/>
                  <c:y val="-1.1904761904761913E-2"/>
                </c:manualLayout>
              </c:layout>
              <c:spPr>
                <a:noFill/>
                <a:ln w="23625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0E3-4CB1-953D-181305AE9B5C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744847433471396E-2"/>
                  <c:y val="-7.9365079365079413E-3"/>
                </c:manualLayout>
              </c:layout>
              <c:spPr>
                <a:noFill/>
                <a:ln w="23625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F0E3-4CB1-953D-181305AE9B5C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3571035593666412E-2"/>
                  <c:y val="-1.5873015873015879E-2"/>
                </c:manualLayout>
              </c:layout>
              <c:spPr>
                <a:noFill/>
                <a:ln w="23625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F0E3-4CB1-953D-181305AE9B5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 w="23625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3"/>
                <c:pt idx="2">
                  <c:v>2018 г.</c:v>
                </c:pt>
              </c:strCache>
            </c:strRef>
          </c:cat>
          <c:val>
            <c:numRef>
              <c:f>Лист1!$C$2:$C$7</c:f>
              <c:numCache>
                <c:formatCode>#,##0.00</c:formatCode>
                <c:ptCount val="6"/>
                <c:pt idx="1">
                  <c:v>19984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F0E3-4CB1-953D-181305AE9B5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налоговые доходы 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1.5509754964190181E-2"/>
                  <c:y val="-1.5873015873015945E-2"/>
                </c:manualLayout>
              </c:layout>
              <c:spPr>
                <a:noFill/>
                <a:ln w="23625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F0E3-4CB1-953D-181305AE9B5C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457138394071057E-2"/>
                  <c:y val="-3.2803533576983249E-2"/>
                </c:manualLayout>
              </c:layout>
              <c:spPr>
                <a:noFill/>
                <a:ln w="23625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F0E3-4CB1-953D-181305AE9B5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571035593666342E-2"/>
                  <c:y val="-1.5873015873015879E-2"/>
                </c:manualLayout>
              </c:layout>
              <c:spPr>
                <a:noFill/>
                <a:ln w="23625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F0E3-4CB1-953D-181305AE9B5C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5509754964190181E-2"/>
                  <c:y val="-1.1904761904761913E-2"/>
                </c:manualLayout>
              </c:layout>
              <c:spPr>
                <a:noFill/>
                <a:ln w="23625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F0E3-4CB1-953D-181305AE9B5C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3571035593666412E-2"/>
                  <c:y val="-7.9365079365079413E-3"/>
                </c:manualLayout>
              </c:layout>
              <c:spPr>
                <a:noFill/>
                <a:ln w="23625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F0E3-4CB1-953D-181305AE9B5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 w="23625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3"/>
                <c:pt idx="2">
                  <c:v>2018 г.</c:v>
                </c:pt>
              </c:strCache>
            </c:strRef>
          </c:cat>
          <c:val>
            <c:numRef>
              <c:f>Лист1!$D$2:$D$7</c:f>
              <c:numCache>
                <c:formatCode>#,##0.00</c:formatCode>
                <c:ptCount val="6"/>
                <c:pt idx="1">
                  <c:v>2975.84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F0E3-4CB1-953D-181305AE9B5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1"/>
              <c:layout>
                <c:manualLayout>
                  <c:x val="2.6451138868479059E-2"/>
                  <c:y val="-6.5770682898474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F0E3-4CB1-953D-181305AE9B5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3"/>
                <c:pt idx="2">
                  <c:v>2018 г.</c:v>
                </c:pt>
              </c:strCache>
            </c:strRef>
          </c:cat>
          <c:val>
            <c:numRef>
              <c:f>Лист1!$E$2:$E$7</c:f>
              <c:numCache>
                <c:formatCode>#,##0.00</c:formatCode>
                <c:ptCount val="6"/>
                <c:pt idx="1">
                  <c:v>3021.9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F0E3-4CB1-953D-181305AE9B5C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3"/>
                <c:pt idx="2">
                  <c:v>2018 г.</c:v>
                </c:pt>
              </c:strCache>
            </c:strRef>
          </c:cat>
          <c:val>
            <c:numRef>
              <c:f>Лист1!$F$2:$F$7</c:f>
              <c:numCache>
                <c:formatCode>General</c:formatCode>
                <c:ptCount val="6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F0E3-4CB1-953D-181305AE9B5C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3"/>
                <c:pt idx="2">
                  <c:v>2018 г.</c:v>
                </c:pt>
              </c:strCache>
            </c:strRef>
          </c:cat>
          <c:val>
            <c:numRef>
              <c:f>Лист1!$G$2:$G$7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0401912"/>
        <c:axId val="190402304"/>
        <c:axId val="0"/>
      </c:bar3DChart>
      <c:catAx>
        <c:axId val="190401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0402304"/>
        <c:crosses val="autoZero"/>
        <c:auto val="1"/>
        <c:lblAlgn val="ctr"/>
        <c:lblOffset val="100"/>
        <c:noMultiLvlLbl val="0"/>
      </c:catAx>
      <c:valAx>
        <c:axId val="190402304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90401912"/>
        <c:crosses val="autoZero"/>
        <c:crossBetween val="between"/>
      </c:valAx>
      <c:spPr>
        <a:noFill/>
        <a:ln w="23625">
          <a:noFill/>
        </a:ln>
      </c:spPr>
    </c:plotArea>
    <c:legend>
      <c:legendPos val="r"/>
      <c:legendEntry>
        <c:idx val="4"/>
        <c:delete val="1"/>
      </c:legendEntry>
      <c:layout>
        <c:manualLayout>
          <c:xMode val="edge"/>
          <c:yMode val="edge"/>
          <c:x val="9.7875216661749517E-2"/>
          <c:y val="0.96200730411455315"/>
          <c:w val="0.28846183987313762"/>
          <c:h val="3.7992695885446841E-2"/>
        </c:manualLayout>
      </c:layout>
      <c:overlay val="0"/>
      <c:txPr>
        <a:bodyPr/>
        <a:lstStyle/>
        <a:p>
          <a:pPr>
            <a:defRPr sz="1116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4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1224240466922287E-2"/>
          <c:y val="0.10820043222650612"/>
          <c:w val="0.64432667556639522"/>
          <c:h val="0.740372747546445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9"/>
          <c:dPt>
            <c:idx val="0"/>
            <c:bubble3D val="0"/>
            <c:spPr>
              <a:solidFill>
                <a:srgbClr val="C0504D">
                  <a:lumMod val="40000"/>
                  <a:lumOff val="6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51A-44CA-B05B-3DEE3C802C2B}"/>
              </c:ext>
            </c:extLst>
          </c:dPt>
          <c:dPt>
            <c:idx val="1"/>
            <c:bubble3D val="0"/>
            <c:spPr>
              <a:solidFill>
                <a:srgbClr val="FF33CC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51A-44CA-B05B-3DEE3C802C2B}"/>
              </c:ext>
            </c:extLst>
          </c:dPt>
          <c:dPt>
            <c:idx val="2"/>
            <c:bubble3D val="0"/>
            <c:spPr>
              <a:solidFill>
                <a:srgbClr val="6699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51A-44CA-B05B-3DEE3C802C2B}"/>
              </c:ext>
            </c:extLst>
          </c:dPt>
          <c:dPt>
            <c:idx val="3"/>
            <c:bubble3D val="0"/>
            <c:explosion val="22"/>
            <c:spPr>
              <a:solidFill>
                <a:srgbClr val="92D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51A-44CA-B05B-3DEE3C802C2B}"/>
              </c:ext>
            </c:extLst>
          </c:dPt>
          <c:dPt>
            <c:idx val="4"/>
            <c:bubble3D val="0"/>
            <c:spPr>
              <a:solidFill>
                <a:srgbClr val="1F497D">
                  <a:lumMod val="60000"/>
                  <a:lumOff val="4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51A-44CA-B05B-3DEE3C802C2B}"/>
              </c:ext>
            </c:extLst>
          </c:dPt>
          <c:dPt>
            <c:idx val="5"/>
            <c:bubble3D val="0"/>
            <c:spPr>
              <a:solidFill>
                <a:srgbClr val="C0504D">
                  <a:lumMod val="60000"/>
                  <a:lumOff val="4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51A-44CA-B05B-3DEE3C802C2B}"/>
              </c:ext>
            </c:extLst>
          </c:dPt>
          <c:dPt>
            <c:idx val="6"/>
            <c:bubble3D val="0"/>
            <c:spPr>
              <a:solidFill>
                <a:srgbClr val="C6E7FC">
                  <a:lumMod val="7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451A-44CA-B05B-3DEE3C802C2B}"/>
              </c:ext>
            </c:extLst>
          </c:dPt>
          <c:dLbls>
            <c:dLbl>
              <c:idx val="0"/>
              <c:layout>
                <c:manualLayout>
                  <c:x val="-2.7473651998020696E-2"/>
                  <c:y val="4.948041913724410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11 %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51A-44CA-B05B-3DEE3C802C2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24734783703306E-2"/>
                  <c:y val="-6.2523331220861085E-4"/>
                </c:manualLayout>
              </c:layout>
              <c:tx>
                <c:rich>
                  <a:bodyPr/>
                  <a:lstStyle/>
                  <a:p>
                    <a:fld id="{5FD8A71E-E60C-44D2-B967-D381046659BC}" type="PERCENTAGE">
                      <a:rPr lang="en-US"/>
                      <a:pPr/>
                      <a:t>[ПРОЦЕНТ]</a:t>
                    </a:fld>
                    <a:endParaRPr lang="ru-RU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51A-44CA-B05B-3DEE3C802C2B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7 %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51A-44CA-B05B-3DEE3C802C2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142373985670602E-3"/>
                  <c:y val="1.2508127854865608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65%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451A-44CA-B05B-3DEE3C802C2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51267916207278E-3"/>
                  <c:y val="-2.205071664829107E-3"/>
                </c:manualLayout>
              </c:layout>
              <c:tx>
                <c:rich>
                  <a:bodyPr/>
                  <a:lstStyle/>
                  <a:p>
                    <a:fld id="{A0CD3336-9258-448E-B70C-BDC8FE9119C7}" type="PERCENTAGE">
                      <a:rPr lang="en-US"/>
                      <a:pPr/>
                      <a:t>[ПРОЦЕНТ]</a:t>
                    </a:fld>
                    <a:endParaRPr lang="ru-RU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451A-44CA-B05B-3DEE3C802C2B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3.2996314752276692E-3"/>
                  <c:y val="1.8527463559888532E-2"/>
                </c:manualLayout>
              </c:layout>
              <c:tx>
                <c:rich>
                  <a:bodyPr/>
                  <a:lstStyle/>
                  <a:p>
                    <a:fld id="{0B7617B8-338A-4951-9306-74CE59ECE3EE}" type="PERCENTAGE">
                      <a:rPr lang="en-US"/>
                      <a:pPr/>
                      <a:t>[ПРОЦЕНТ]</a:t>
                    </a:fld>
                    <a:endParaRPr lang="ru-RU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451A-44CA-B05B-3DEE3C802C2B}"/>
                </c:ext>
                <c:ext xmlns:c15="http://schemas.microsoft.com/office/drawing/2012/chart" uri="{CE6537A1-D6FC-4f65-9D91-7224C49458BB}">
                  <c15:layout>
                    <c:manualLayout>
                      <c:w val="6.3434829059829057E-2"/>
                      <c:h val="7.5467687074829926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9.2730208613669204E-3"/>
                  <c:y val="-1.1042721093159936E-3"/>
                </c:manualLayout>
              </c:layout>
              <c:tx>
                <c:rich>
                  <a:bodyPr/>
                  <a:lstStyle/>
                  <a:p>
                    <a:fld id="{3F019DFB-E186-4C79-A055-6ECAE8192FA8}" type="PERCENTAGE">
                      <a:rPr lang="en-US"/>
                      <a:pPr/>
                      <a:t>[ПРОЦЕНТ]</a:t>
                    </a:fld>
                    <a:endParaRPr lang="ru-RU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451A-44CA-B05B-3DEE3C802C2B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1BA1EAD8-8712-4139-BBB7-E4E61474D673}" type="PERCENTAGE">
                      <a:rPr lang="en-US"/>
                      <a:pPr/>
                      <a:t>[ПРОЦЕНТ]</a:t>
                    </a:fld>
                    <a:endParaRPr lang="ru-RU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451A-44CA-B05B-3DEE3C802C2B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1D1BDDD5-6542-45EB-A7B0-EEFEA679B274}" type="VALUE">
                      <a:rPr lang="en-US"/>
                      <a:pPr/>
                      <a:t>[ЗНАЧЕНИЕ]</a:t>
                    </a:fld>
                    <a:endParaRPr lang="ru-RU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451A-44CA-B05B-3DEE3C802C2B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0F19C48C-3A2C-4CB4-B707-4D2077F61C64}" type="VALUE">
                      <a:rPr lang="en-US"/>
                      <a:pPr/>
                      <a:t>[ЗНАЧЕНИЕ]</a:t>
                    </a:fld>
                    <a:endParaRPr lang="ru-RU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451A-44CA-B05B-3DEE3C802C2B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3AAABE27-3A02-49FD-B56C-2F7535C38781}" type="VALUE">
                      <a:rPr lang="en-US"/>
                      <a:pPr/>
                      <a:t>[ЗНАЧЕНИЕ]</a:t>
                    </a:fld>
                    <a:endParaRPr lang="ru-RU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451A-44CA-B05B-3DEE3C802C2B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 31119,5 тыс.рублей</c:v>
                </c:pt>
                <c:pt idx="1">
                  <c:v>Национальная безопасность и правоохранительная деятельность 1660,6 тыс.рублей</c:v>
                </c:pt>
                <c:pt idx="2">
                  <c:v>Национальная экономика 18872  тыс.рублей</c:v>
                </c:pt>
                <c:pt idx="3">
                  <c:v>Образование 179668,1 тыс.рублей</c:v>
                </c:pt>
                <c:pt idx="4">
                  <c:v>Культура, кинематография 36426,4 тыс.рублей</c:v>
                </c:pt>
                <c:pt idx="5">
                  <c:v>Социальная политика 3333,7 тыс.рублей</c:v>
                </c:pt>
                <c:pt idx="6">
                  <c:v>Физическая культура и спорт 5213,7 тыс.рублей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11.3</c:v>
                </c:pt>
                <c:pt idx="1">
                  <c:v>0.6</c:v>
                </c:pt>
                <c:pt idx="2">
                  <c:v>6.8</c:v>
                </c:pt>
                <c:pt idx="3">
                  <c:v>65</c:v>
                </c:pt>
                <c:pt idx="4">
                  <c:v>13.2</c:v>
                </c:pt>
                <c:pt idx="5">
                  <c:v>1.2</c:v>
                </c:pt>
                <c:pt idx="6">
                  <c:v>1.9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451A-44CA-B05B-3DEE3C802C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12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20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20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20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20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20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20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2767646177441005"/>
          <c:y val="4.8821359867687965E-2"/>
          <c:w val="0.33718078300009258"/>
          <c:h val="0.93747261088766765"/>
        </c:manualLayout>
      </c:layout>
      <c:overlay val="0"/>
      <c:spPr>
        <a:solidFill>
          <a:sysClr val="window" lastClr="FFFFFF"/>
        </a:solidFill>
      </c:spPr>
      <c:txPr>
        <a:bodyPr/>
        <a:lstStyle/>
        <a:p>
          <a:pPr>
            <a:defRPr sz="1201">
              <a:solidFill>
                <a:srgbClr val="FF000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rgbClr val="EEECE1">
        <a:alpha val="12000"/>
      </a:srgbClr>
    </a:solidFill>
  </c:sp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E59-4676-86C1-00A6933106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E59-4676-86C1-00A6933106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E59-4676-86C1-00A6933106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E59-4676-86C1-00A6933106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4E59-4676-86C1-00A6933106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E59-4676-86C1-00A6933106F0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4E59-4676-86C1-00A6933106F0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4E59-4676-86C1-00A6933106F0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4E59-4676-86C1-00A6933106F0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4E59-4676-86C1-00A6933106F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5"/>
                <c:pt idx="0">
                  <c:v>Администрация Краснопартизанского муниципального района Саратовской области</c:v>
                </c:pt>
                <c:pt idx="1">
                  <c:v>отдел культуры и кино администрации Краснопартизанского муниципального района Саратовской области</c:v>
                </c:pt>
                <c:pt idx="2">
                  <c:v>финансовое управление администрации Краснопартизанского муниципального района Саратовской области</c:v>
                </c:pt>
                <c:pt idx="3">
                  <c:v>отдел образования администрации Краснопартизанского муниципального района Саратовской области</c:v>
                </c:pt>
                <c:pt idx="4">
                  <c:v>Контрольно-счетная комиссия Краснопартизанского муниципального района Саратовской области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96.97</c:v>
                </c:pt>
                <c:pt idx="1">
                  <c:v>97.76</c:v>
                </c:pt>
                <c:pt idx="2">
                  <c:v>95.84</c:v>
                </c:pt>
                <c:pt idx="3">
                  <c:v>96.23</c:v>
                </c:pt>
                <c:pt idx="4">
                  <c:v>95.2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4E59-4676-86C1-00A6933106F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Лист1!$A$2:$A$9</c:f>
              <c:strCache>
                <c:ptCount val="5"/>
                <c:pt idx="0">
                  <c:v>Администрация Краснопартизанского муниципального района Саратовской области</c:v>
                </c:pt>
                <c:pt idx="1">
                  <c:v>отдел культуры и кино администрации Краснопартизанского муниципального района Саратовской области</c:v>
                </c:pt>
                <c:pt idx="2">
                  <c:v>финансовое управление администрации Краснопартизанского муниципального района Саратовской области</c:v>
                </c:pt>
                <c:pt idx="3">
                  <c:v>отдел образования администрации Краснопартизанского муниципального района Саратовской области</c:v>
                </c:pt>
                <c:pt idx="4">
                  <c:v>Контрольно-счетная комиссия Краснопартизанского муниципального района Саратовской области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90403480"/>
        <c:axId val="190403872"/>
      </c:barChart>
      <c:catAx>
        <c:axId val="19040348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0403872"/>
        <c:crosses val="autoZero"/>
        <c:auto val="1"/>
        <c:lblAlgn val="l"/>
        <c:lblOffset val="100"/>
        <c:noMultiLvlLbl val="0"/>
      </c:catAx>
      <c:valAx>
        <c:axId val="1904038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0403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398427627102168E-2"/>
          <c:y val="1.4797292863419336E-2"/>
          <c:w val="0.64355764557208117"/>
          <c:h val="0.9732114469340558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1"/>
            <c:bubble3D val="0"/>
            <c:explosion val="46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C16-4746-9ECE-1795BB7EAB87}"/>
              </c:ext>
            </c:extLst>
          </c:dPt>
          <c:dPt>
            <c:idx val="2"/>
            <c:bubble3D val="0"/>
            <c:spPr>
              <a:solidFill>
                <a:schemeClr val="accent3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C16-4746-9ECE-1795BB7EAB87}"/>
              </c:ext>
            </c:extLst>
          </c:dPt>
          <c:dPt>
            <c:idx val="3"/>
            <c:bubble3D val="0"/>
            <c:spPr>
              <a:solidFill>
                <a:schemeClr val="accent5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C16-4746-9ECE-1795BB7EAB87}"/>
              </c:ext>
            </c:extLst>
          </c:dPt>
          <c:dPt>
            <c:idx val="4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C16-4746-9ECE-1795BB7EAB87}"/>
              </c:ext>
            </c:extLst>
          </c:dPt>
          <c:dPt>
            <c:idx val="5"/>
            <c:bubble3D val="0"/>
            <c:spPr>
              <a:solidFill>
                <a:schemeClr val="accent4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C16-4746-9ECE-1795BB7EAB87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69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Заработная плата с начислениями</c:v>
                </c:pt>
                <c:pt idx="1">
                  <c:v>Капитальный ремонт,содержание имущества и прочие расходы</c:v>
                </c:pt>
                <c:pt idx="2">
                  <c:v>Увеличение стоимости материальных запасов</c:v>
                </c:pt>
                <c:pt idx="3">
                  <c:v>Социальное обеспечение</c:v>
                </c:pt>
                <c:pt idx="4">
                  <c:v>Бюджетные инвестиции</c:v>
                </c:pt>
                <c:pt idx="5">
                  <c:v>ТЭР</c:v>
                </c:pt>
                <c:pt idx="6">
                  <c:v>Безвозмездные перечисления государственным и муниципальным организациям</c:v>
                </c:pt>
                <c:pt idx="7">
                  <c:v>прочие расходы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68.900000000000006</c:v>
                </c:pt>
                <c:pt idx="1">
                  <c:v>11.1</c:v>
                </c:pt>
                <c:pt idx="2">
                  <c:v>5.4</c:v>
                </c:pt>
                <c:pt idx="3">
                  <c:v>1.2</c:v>
                </c:pt>
                <c:pt idx="4">
                  <c:v>2</c:v>
                </c:pt>
                <c:pt idx="5">
                  <c:v>9</c:v>
                </c:pt>
                <c:pt idx="6">
                  <c:v>1.4</c:v>
                </c:pt>
                <c:pt idx="7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1C16-4746-9ECE-1795BB7EAB8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5599846894138236"/>
          <c:y val="0"/>
          <c:w val="0.33474227179935839"/>
          <c:h val="0.96913364073016084"/>
        </c:manualLayout>
      </c:layout>
      <c:overlay val="0"/>
      <c:txPr>
        <a:bodyPr/>
        <a:lstStyle/>
        <a:p>
          <a:pPr>
            <a:defRPr sz="1200" b="1" i="0" baseline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8AEB5E-FEBC-4E9E-A3C8-C015869D9A3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37F9B496-D2B1-428E-9A5A-BA0D98D91B4D}">
      <dgm:prSet/>
      <dgm:spPr/>
      <dgm:t>
        <a:bodyPr/>
        <a:lstStyle/>
        <a:p>
          <a:pPr marL="0" lvl="0" indent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tabLst/>
          </a:pPr>
          <a:r>
            <a:rPr kumimoji="0" lang="ru-RU" altLang="ru-RU" b="1" i="0" u="none" strike="noStrike" cap="none" normalizeH="0" baseline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Всего доходов</a:t>
          </a:r>
        </a:p>
        <a:p>
          <a:pPr marL="0" lvl="0" indent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tabLst/>
          </a:pPr>
          <a:r>
            <a: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   план    - 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286 399,4 тыс. руб</a:t>
          </a:r>
          <a:r>
            <a: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pPr marL="0" lvl="0" indent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tabLst/>
          </a:pPr>
          <a:r>
            <a: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   исп.    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278 295,1 тыс. руб</a:t>
          </a:r>
          <a:r>
            <a: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.             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97,17%</a:t>
          </a:r>
          <a:endParaRPr kumimoji="0" lang="ru-RU" altLang="ru-RU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444FEB-21F1-41E1-9E3D-1DAE6E5A818A}" type="parTrans" cxnId="{EF067EC6-86CA-43D2-8F4C-425C7C840126}">
      <dgm:prSet/>
      <dgm:spPr/>
      <dgm:t>
        <a:bodyPr/>
        <a:lstStyle/>
        <a:p>
          <a:endParaRPr lang="ru-RU"/>
        </a:p>
      </dgm:t>
    </dgm:pt>
    <dgm:pt modelId="{5C418277-9D5F-4DC4-8AE2-10B63B02D2B3}" type="sibTrans" cxnId="{EF067EC6-86CA-43D2-8F4C-425C7C840126}">
      <dgm:prSet/>
      <dgm:spPr/>
      <dgm:t>
        <a:bodyPr/>
        <a:lstStyle/>
        <a:p>
          <a:endParaRPr lang="ru-RU"/>
        </a:p>
      </dgm:t>
    </dgm:pt>
    <dgm:pt modelId="{1AB851D4-3DAC-438B-8CF9-C5446DC953F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Налоговые и неналоговые </a:t>
          </a:r>
          <a:r>
            <a: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доходы </a:t>
          </a:r>
          <a:r>
            <a: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                                              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план  </a:t>
          </a:r>
          <a:r>
            <a: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72 270,8 тыс. руб.                          </a:t>
          </a:r>
          <a:r>
            <a: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исп.   - 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64 241,8 тыс. руб</a:t>
          </a:r>
          <a:r>
            <a: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     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88,89 % </a:t>
          </a:r>
          <a:r>
            <a: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удельный вес 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23,08%</a:t>
          </a:r>
          <a:endParaRPr kumimoji="0" lang="ru-RU" altLang="ru-RU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3F7D61-3C15-4D50-B0A4-365337F2533C}" type="parTrans" cxnId="{751BF99B-460C-4567-9A2B-416646B07331}">
      <dgm:prSet/>
      <dgm:spPr/>
      <dgm:t>
        <a:bodyPr/>
        <a:lstStyle/>
        <a:p>
          <a:endParaRPr lang="ru-RU"/>
        </a:p>
      </dgm:t>
    </dgm:pt>
    <dgm:pt modelId="{74B7BADD-F195-4670-88BB-5F04002EB0DF}" type="sibTrans" cxnId="{751BF99B-460C-4567-9A2B-416646B07331}">
      <dgm:prSet/>
      <dgm:spPr/>
      <dgm:t>
        <a:bodyPr/>
        <a:lstStyle/>
        <a:p>
          <a:endParaRPr lang="ru-RU"/>
        </a:p>
      </dgm:t>
    </dgm:pt>
    <dgm:pt modelId="{2DE85A33-EF47-4326-A039-69D2F1687B2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Безвозмездные поступления 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план- 214 128,6 тыс. руб.  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исп.  - 214 053,3 тыс. руб.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    99,96 % удельный вес 76,92%</a:t>
          </a:r>
          <a:endParaRPr kumimoji="0" lang="ru-RU" altLang="ru-RU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D99B8F-E94D-45B0-A14D-56DFC5916817}" type="parTrans" cxnId="{FABF6DD0-F82B-4C9A-8C14-5164649051CF}">
      <dgm:prSet/>
      <dgm:spPr/>
      <dgm:t>
        <a:bodyPr/>
        <a:lstStyle/>
        <a:p>
          <a:endParaRPr lang="ru-RU"/>
        </a:p>
      </dgm:t>
    </dgm:pt>
    <dgm:pt modelId="{920A27EC-CC20-4DCC-AF76-6CE98D5180BD}" type="sibTrans" cxnId="{FABF6DD0-F82B-4C9A-8C14-5164649051CF}">
      <dgm:prSet/>
      <dgm:spPr/>
      <dgm:t>
        <a:bodyPr/>
        <a:lstStyle/>
        <a:p>
          <a:endParaRPr lang="ru-RU"/>
        </a:p>
      </dgm:t>
    </dgm:pt>
    <dgm:pt modelId="{B66D4821-F3DD-4553-97AF-EDE8963B21C9}" type="pres">
      <dgm:prSet presAssocID="{B38AEB5E-FEBC-4E9E-A3C8-C015869D9A3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BAD0B6F-7E33-4E09-AB09-8C757F85ABC1}" type="pres">
      <dgm:prSet presAssocID="{37F9B496-D2B1-428E-9A5A-BA0D98D91B4D}" presName="hierRoot1" presStyleCnt="0">
        <dgm:presLayoutVars>
          <dgm:hierBranch/>
        </dgm:presLayoutVars>
      </dgm:prSet>
      <dgm:spPr/>
    </dgm:pt>
    <dgm:pt modelId="{6C1CACBF-7C72-46A3-823C-F46AE4F27E88}" type="pres">
      <dgm:prSet presAssocID="{37F9B496-D2B1-428E-9A5A-BA0D98D91B4D}" presName="rootComposite1" presStyleCnt="0"/>
      <dgm:spPr/>
    </dgm:pt>
    <dgm:pt modelId="{3BEB2FA9-D883-4925-9D58-569B814E66D0}" type="pres">
      <dgm:prSet presAssocID="{37F9B496-D2B1-428E-9A5A-BA0D98D91B4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4B9327D-53AD-48C5-9B1D-0FB36E3CACFE}" type="pres">
      <dgm:prSet presAssocID="{37F9B496-D2B1-428E-9A5A-BA0D98D91B4D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D9A383C-67FD-46F4-ABBF-6333813D7ADF}" type="pres">
      <dgm:prSet presAssocID="{37F9B496-D2B1-428E-9A5A-BA0D98D91B4D}" presName="hierChild2" presStyleCnt="0"/>
      <dgm:spPr/>
    </dgm:pt>
    <dgm:pt modelId="{4B208630-2CD8-4A70-850F-13BC85F14730}" type="pres">
      <dgm:prSet presAssocID="{BCD99B8F-E94D-45B0-A14D-56DFC5916817}" presName="Name35" presStyleLbl="parChTrans1D2" presStyleIdx="0" presStyleCnt="2"/>
      <dgm:spPr/>
      <dgm:t>
        <a:bodyPr/>
        <a:lstStyle/>
        <a:p>
          <a:endParaRPr lang="ru-RU"/>
        </a:p>
      </dgm:t>
    </dgm:pt>
    <dgm:pt modelId="{8CB18289-3C5C-472A-A64A-B047248E50A0}" type="pres">
      <dgm:prSet presAssocID="{2DE85A33-EF47-4326-A039-69D2F1687B28}" presName="hierRoot2" presStyleCnt="0">
        <dgm:presLayoutVars>
          <dgm:hierBranch val="init"/>
        </dgm:presLayoutVars>
      </dgm:prSet>
      <dgm:spPr/>
    </dgm:pt>
    <dgm:pt modelId="{9F461524-1B65-4F54-8F1E-7A71B342DB76}" type="pres">
      <dgm:prSet presAssocID="{2DE85A33-EF47-4326-A039-69D2F1687B28}" presName="rootComposite" presStyleCnt="0"/>
      <dgm:spPr/>
    </dgm:pt>
    <dgm:pt modelId="{345FA190-3B70-4AC9-8993-6676B62DAE8F}" type="pres">
      <dgm:prSet presAssocID="{2DE85A33-EF47-4326-A039-69D2F1687B28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EB3AEEC-2D3B-41EB-ACA4-A6E7156E64B3}" type="pres">
      <dgm:prSet presAssocID="{2DE85A33-EF47-4326-A039-69D2F1687B28}" presName="rootConnector" presStyleLbl="node2" presStyleIdx="0" presStyleCnt="2"/>
      <dgm:spPr/>
      <dgm:t>
        <a:bodyPr/>
        <a:lstStyle/>
        <a:p>
          <a:endParaRPr lang="ru-RU"/>
        </a:p>
      </dgm:t>
    </dgm:pt>
    <dgm:pt modelId="{72AC0C13-A738-4996-85BF-07D323ED8C84}" type="pres">
      <dgm:prSet presAssocID="{2DE85A33-EF47-4326-A039-69D2F1687B28}" presName="hierChild4" presStyleCnt="0"/>
      <dgm:spPr/>
    </dgm:pt>
    <dgm:pt modelId="{C14053F1-BF02-445D-B706-4F874253F9C2}" type="pres">
      <dgm:prSet presAssocID="{2DE85A33-EF47-4326-A039-69D2F1687B28}" presName="hierChild5" presStyleCnt="0"/>
      <dgm:spPr/>
    </dgm:pt>
    <dgm:pt modelId="{E69B026F-9681-4836-AFC9-671B0498D001}" type="pres">
      <dgm:prSet presAssocID="{E93F7D61-3C15-4D50-B0A4-365337F2533C}" presName="Name35" presStyleLbl="parChTrans1D2" presStyleIdx="1" presStyleCnt="2"/>
      <dgm:spPr/>
      <dgm:t>
        <a:bodyPr/>
        <a:lstStyle/>
        <a:p>
          <a:endParaRPr lang="ru-RU"/>
        </a:p>
      </dgm:t>
    </dgm:pt>
    <dgm:pt modelId="{EE27071C-0A6C-460A-BE92-6B2469BC529B}" type="pres">
      <dgm:prSet presAssocID="{1AB851D4-3DAC-438B-8CF9-C5446DC953F6}" presName="hierRoot2" presStyleCnt="0">
        <dgm:presLayoutVars>
          <dgm:hierBranch/>
        </dgm:presLayoutVars>
      </dgm:prSet>
      <dgm:spPr/>
    </dgm:pt>
    <dgm:pt modelId="{8AEC9FB7-9614-4613-87E2-A8E69FC5574B}" type="pres">
      <dgm:prSet presAssocID="{1AB851D4-3DAC-438B-8CF9-C5446DC953F6}" presName="rootComposite" presStyleCnt="0"/>
      <dgm:spPr/>
    </dgm:pt>
    <dgm:pt modelId="{BC011B0C-F27E-4090-A6FE-4B1141825739}" type="pres">
      <dgm:prSet presAssocID="{1AB851D4-3DAC-438B-8CF9-C5446DC953F6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B53AEC7-C35F-440C-A32D-D1B504E95F4A}" type="pres">
      <dgm:prSet presAssocID="{1AB851D4-3DAC-438B-8CF9-C5446DC953F6}" presName="rootConnector" presStyleLbl="node2" presStyleIdx="1" presStyleCnt="2"/>
      <dgm:spPr/>
      <dgm:t>
        <a:bodyPr/>
        <a:lstStyle/>
        <a:p>
          <a:endParaRPr lang="ru-RU"/>
        </a:p>
      </dgm:t>
    </dgm:pt>
    <dgm:pt modelId="{86AA843D-CDC7-44A4-8FA8-54D7F08C71C4}" type="pres">
      <dgm:prSet presAssocID="{1AB851D4-3DAC-438B-8CF9-C5446DC953F6}" presName="hierChild4" presStyleCnt="0"/>
      <dgm:spPr/>
    </dgm:pt>
    <dgm:pt modelId="{92CA199F-E733-4E67-8D36-3A0DE2A9E377}" type="pres">
      <dgm:prSet presAssocID="{1AB851D4-3DAC-438B-8CF9-C5446DC953F6}" presName="hierChild5" presStyleCnt="0"/>
      <dgm:spPr/>
    </dgm:pt>
    <dgm:pt modelId="{EA2425D5-8E22-4370-82F2-86A8017D5C2A}" type="pres">
      <dgm:prSet presAssocID="{37F9B496-D2B1-428E-9A5A-BA0D98D91B4D}" presName="hierChild3" presStyleCnt="0"/>
      <dgm:spPr/>
    </dgm:pt>
  </dgm:ptLst>
  <dgm:cxnLst>
    <dgm:cxn modelId="{FABF6DD0-F82B-4C9A-8C14-5164649051CF}" srcId="{37F9B496-D2B1-428E-9A5A-BA0D98D91B4D}" destId="{2DE85A33-EF47-4326-A039-69D2F1687B28}" srcOrd="0" destOrd="0" parTransId="{BCD99B8F-E94D-45B0-A14D-56DFC5916817}" sibTransId="{920A27EC-CC20-4DCC-AF76-6CE98D5180BD}"/>
    <dgm:cxn modelId="{B8BFBF92-8607-4823-B756-B02457B29325}" type="presOf" srcId="{37F9B496-D2B1-428E-9A5A-BA0D98D91B4D}" destId="{3BEB2FA9-D883-4925-9D58-569B814E66D0}" srcOrd="0" destOrd="0" presId="urn:microsoft.com/office/officeart/2005/8/layout/orgChart1"/>
    <dgm:cxn modelId="{B85EBAF0-6FAB-414A-AEF0-CFD67465786E}" type="presOf" srcId="{BCD99B8F-E94D-45B0-A14D-56DFC5916817}" destId="{4B208630-2CD8-4A70-850F-13BC85F14730}" srcOrd="0" destOrd="0" presId="urn:microsoft.com/office/officeart/2005/8/layout/orgChart1"/>
    <dgm:cxn modelId="{16CDD61C-CF59-4830-9A3D-76B8BF1146EC}" type="presOf" srcId="{E93F7D61-3C15-4D50-B0A4-365337F2533C}" destId="{E69B026F-9681-4836-AFC9-671B0498D001}" srcOrd="0" destOrd="0" presId="urn:microsoft.com/office/officeart/2005/8/layout/orgChart1"/>
    <dgm:cxn modelId="{9DD67E25-2EB3-430B-894F-1537F6DEBECF}" type="presOf" srcId="{1AB851D4-3DAC-438B-8CF9-C5446DC953F6}" destId="{BC011B0C-F27E-4090-A6FE-4B1141825739}" srcOrd="0" destOrd="0" presId="urn:microsoft.com/office/officeart/2005/8/layout/orgChart1"/>
    <dgm:cxn modelId="{751BF99B-460C-4567-9A2B-416646B07331}" srcId="{37F9B496-D2B1-428E-9A5A-BA0D98D91B4D}" destId="{1AB851D4-3DAC-438B-8CF9-C5446DC953F6}" srcOrd="1" destOrd="0" parTransId="{E93F7D61-3C15-4D50-B0A4-365337F2533C}" sibTransId="{74B7BADD-F195-4670-88BB-5F04002EB0DF}"/>
    <dgm:cxn modelId="{1D13E457-84C8-46E0-A3BA-303F561B4289}" type="presOf" srcId="{1AB851D4-3DAC-438B-8CF9-C5446DC953F6}" destId="{0B53AEC7-C35F-440C-A32D-D1B504E95F4A}" srcOrd="1" destOrd="0" presId="urn:microsoft.com/office/officeart/2005/8/layout/orgChart1"/>
    <dgm:cxn modelId="{A71322F6-419B-4CD7-B4C4-B276DED01F51}" type="presOf" srcId="{2DE85A33-EF47-4326-A039-69D2F1687B28}" destId="{345FA190-3B70-4AC9-8993-6676B62DAE8F}" srcOrd="0" destOrd="0" presId="urn:microsoft.com/office/officeart/2005/8/layout/orgChart1"/>
    <dgm:cxn modelId="{EF067EC6-86CA-43D2-8F4C-425C7C840126}" srcId="{B38AEB5E-FEBC-4E9E-A3C8-C015869D9A3D}" destId="{37F9B496-D2B1-428E-9A5A-BA0D98D91B4D}" srcOrd="0" destOrd="0" parTransId="{56444FEB-21F1-41E1-9E3D-1DAE6E5A818A}" sibTransId="{5C418277-9D5F-4DC4-8AE2-10B63B02D2B3}"/>
    <dgm:cxn modelId="{885AB434-2DB9-495B-8D93-C9F53126DBEB}" type="presOf" srcId="{2DE85A33-EF47-4326-A039-69D2F1687B28}" destId="{7EB3AEEC-2D3B-41EB-ACA4-A6E7156E64B3}" srcOrd="1" destOrd="0" presId="urn:microsoft.com/office/officeart/2005/8/layout/orgChart1"/>
    <dgm:cxn modelId="{A61618FD-9DCA-4804-AA8D-326E9D1012A3}" type="presOf" srcId="{B38AEB5E-FEBC-4E9E-A3C8-C015869D9A3D}" destId="{B66D4821-F3DD-4553-97AF-EDE8963B21C9}" srcOrd="0" destOrd="0" presId="urn:microsoft.com/office/officeart/2005/8/layout/orgChart1"/>
    <dgm:cxn modelId="{82BE4DD8-863A-4415-B63D-5A43751D37E8}" type="presOf" srcId="{37F9B496-D2B1-428E-9A5A-BA0D98D91B4D}" destId="{44B9327D-53AD-48C5-9B1D-0FB36E3CACFE}" srcOrd="1" destOrd="0" presId="urn:microsoft.com/office/officeart/2005/8/layout/orgChart1"/>
    <dgm:cxn modelId="{24C5F396-BEBB-4D3D-A533-9C6CC1563E2D}" type="presParOf" srcId="{B66D4821-F3DD-4553-97AF-EDE8963B21C9}" destId="{ABAD0B6F-7E33-4E09-AB09-8C757F85ABC1}" srcOrd="0" destOrd="0" presId="urn:microsoft.com/office/officeart/2005/8/layout/orgChart1"/>
    <dgm:cxn modelId="{7B52EB57-5197-4032-BE0A-4677126C5448}" type="presParOf" srcId="{ABAD0B6F-7E33-4E09-AB09-8C757F85ABC1}" destId="{6C1CACBF-7C72-46A3-823C-F46AE4F27E88}" srcOrd="0" destOrd="0" presId="urn:microsoft.com/office/officeart/2005/8/layout/orgChart1"/>
    <dgm:cxn modelId="{5FC3C07E-99F6-4CED-8812-EEE758F844A8}" type="presParOf" srcId="{6C1CACBF-7C72-46A3-823C-F46AE4F27E88}" destId="{3BEB2FA9-D883-4925-9D58-569B814E66D0}" srcOrd="0" destOrd="0" presId="urn:microsoft.com/office/officeart/2005/8/layout/orgChart1"/>
    <dgm:cxn modelId="{964A7394-0190-45F9-B096-D10ECF417166}" type="presParOf" srcId="{6C1CACBF-7C72-46A3-823C-F46AE4F27E88}" destId="{44B9327D-53AD-48C5-9B1D-0FB36E3CACFE}" srcOrd="1" destOrd="0" presId="urn:microsoft.com/office/officeart/2005/8/layout/orgChart1"/>
    <dgm:cxn modelId="{4F8C78F1-2D8A-49B8-9848-E811B853FB7C}" type="presParOf" srcId="{ABAD0B6F-7E33-4E09-AB09-8C757F85ABC1}" destId="{FD9A383C-67FD-46F4-ABBF-6333813D7ADF}" srcOrd="1" destOrd="0" presId="urn:microsoft.com/office/officeart/2005/8/layout/orgChart1"/>
    <dgm:cxn modelId="{2085E8C8-3FE7-4361-90E4-61A501E2F93A}" type="presParOf" srcId="{FD9A383C-67FD-46F4-ABBF-6333813D7ADF}" destId="{4B208630-2CD8-4A70-850F-13BC85F14730}" srcOrd="0" destOrd="0" presId="urn:microsoft.com/office/officeart/2005/8/layout/orgChart1"/>
    <dgm:cxn modelId="{0B50418C-8F15-405B-B8D6-51BF198044CC}" type="presParOf" srcId="{FD9A383C-67FD-46F4-ABBF-6333813D7ADF}" destId="{8CB18289-3C5C-472A-A64A-B047248E50A0}" srcOrd="1" destOrd="0" presId="urn:microsoft.com/office/officeart/2005/8/layout/orgChart1"/>
    <dgm:cxn modelId="{8B711F4E-4F75-4375-B202-9979E59E151F}" type="presParOf" srcId="{8CB18289-3C5C-472A-A64A-B047248E50A0}" destId="{9F461524-1B65-4F54-8F1E-7A71B342DB76}" srcOrd="0" destOrd="0" presId="urn:microsoft.com/office/officeart/2005/8/layout/orgChart1"/>
    <dgm:cxn modelId="{E88F33C0-701E-41FB-8B4E-C3576B5704A3}" type="presParOf" srcId="{9F461524-1B65-4F54-8F1E-7A71B342DB76}" destId="{345FA190-3B70-4AC9-8993-6676B62DAE8F}" srcOrd="0" destOrd="0" presId="urn:microsoft.com/office/officeart/2005/8/layout/orgChart1"/>
    <dgm:cxn modelId="{6B949AB5-1F23-4DE2-88AB-8597FCAD50EE}" type="presParOf" srcId="{9F461524-1B65-4F54-8F1E-7A71B342DB76}" destId="{7EB3AEEC-2D3B-41EB-ACA4-A6E7156E64B3}" srcOrd="1" destOrd="0" presId="urn:microsoft.com/office/officeart/2005/8/layout/orgChart1"/>
    <dgm:cxn modelId="{6112699B-0C64-4FEB-BD78-28E68DE28EA5}" type="presParOf" srcId="{8CB18289-3C5C-472A-A64A-B047248E50A0}" destId="{72AC0C13-A738-4996-85BF-07D323ED8C84}" srcOrd="1" destOrd="0" presId="urn:microsoft.com/office/officeart/2005/8/layout/orgChart1"/>
    <dgm:cxn modelId="{43363AA0-7BBF-4DAE-8525-8D53C3E123A9}" type="presParOf" srcId="{8CB18289-3C5C-472A-A64A-B047248E50A0}" destId="{C14053F1-BF02-445D-B706-4F874253F9C2}" srcOrd="2" destOrd="0" presId="urn:microsoft.com/office/officeart/2005/8/layout/orgChart1"/>
    <dgm:cxn modelId="{D61E3886-7F40-4D3B-AC35-8BAC84474E28}" type="presParOf" srcId="{FD9A383C-67FD-46F4-ABBF-6333813D7ADF}" destId="{E69B026F-9681-4836-AFC9-671B0498D001}" srcOrd="2" destOrd="0" presId="urn:microsoft.com/office/officeart/2005/8/layout/orgChart1"/>
    <dgm:cxn modelId="{272DFFEA-BA29-4C17-9689-5C495E2DC2BA}" type="presParOf" srcId="{FD9A383C-67FD-46F4-ABBF-6333813D7ADF}" destId="{EE27071C-0A6C-460A-BE92-6B2469BC529B}" srcOrd="3" destOrd="0" presId="urn:microsoft.com/office/officeart/2005/8/layout/orgChart1"/>
    <dgm:cxn modelId="{78F2FB56-73F7-4935-BD6F-235E099B249F}" type="presParOf" srcId="{EE27071C-0A6C-460A-BE92-6B2469BC529B}" destId="{8AEC9FB7-9614-4613-87E2-A8E69FC5574B}" srcOrd="0" destOrd="0" presId="urn:microsoft.com/office/officeart/2005/8/layout/orgChart1"/>
    <dgm:cxn modelId="{F2D9B5D8-3BD9-43B7-B75D-FD9BF79E2FEE}" type="presParOf" srcId="{8AEC9FB7-9614-4613-87E2-A8E69FC5574B}" destId="{BC011B0C-F27E-4090-A6FE-4B1141825739}" srcOrd="0" destOrd="0" presId="urn:microsoft.com/office/officeart/2005/8/layout/orgChart1"/>
    <dgm:cxn modelId="{2C016034-66F1-4C88-99D8-45275C885C0D}" type="presParOf" srcId="{8AEC9FB7-9614-4613-87E2-A8E69FC5574B}" destId="{0B53AEC7-C35F-440C-A32D-D1B504E95F4A}" srcOrd="1" destOrd="0" presId="urn:microsoft.com/office/officeart/2005/8/layout/orgChart1"/>
    <dgm:cxn modelId="{99BE753E-BD9F-469D-8E3D-A9B8DCAFC28F}" type="presParOf" srcId="{EE27071C-0A6C-460A-BE92-6B2469BC529B}" destId="{86AA843D-CDC7-44A4-8FA8-54D7F08C71C4}" srcOrd="1" destOrd="0" presId="urn:microsoft.com/office/officeart/2005/8/layout/orgChart1"/>
    <dgm:cxn modelId="{1BDA064F-C05E-48D1-BC10-17189DA8A50C}" type="presParOf" srcId="{EE27071C-0A6C-460A-BE92-6B2469BC529B}" destId="{92CA199F-E733-4E67-8D36-3A0DE2A9E377}" srcOrd="2" destOrd="0" presId="urn:microsoft.com/office/officeart/2005/8/layout/orgChart1"/>
    <dgm:cxn modelId="{F130F240-1796-4D54-B3FC-190120769921}" type="presParOf" srcId="{ABAD0B6F-7E33-4E09-AB09-8C757F85ABC1}" destId="{EA2425D5-8E22-4370-82F2-86A8017D5C2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9B026F-9681-4836-AFC9-671B0498D001}">
      <dsp:nvSpPr>
        <dsp:cNvPr id="0" name=""/>
        <dsp:cNvSpPr/>
      </dsp:nvSpPr>
      <dsp:spPr>
        <a:xfrm>
          <a:off x="4223357" y="1696577"/>
          <a:ext cx="2049220" cy="7112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5649"/>
              </a:lnTo>
              <a:lnTo>
                <a:pt x="2049220" y="355649"/>
              </a:lnTo>
              <a:lnTo>
                <a:pt x="2049220" y="7112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208630-2CD8-4A70-850F-13BC85F14730}">
      <dsp:nvSpPr>
        <dsp:cNvPr id="0" name=""/>
        <dsp:cNvSpPr/>
      </dsp:nvSpPr>
      <dsp:spPr>
        <a:xfrm>
          <a:off x="2174137" y="1696577"/>
          <a:ext cx="2049220" cy="711299"/>
        </a:xfrm>
        <a:custGeom>
          <a:avLst/>
          <a:gdLst/>
          <a:ahLst/>
          <a:cxnLst/>
          <a:rect l="0" t="0" r="0" b="0"/>
          <a:pathLst>
            <a:path>
              <a:moveTo>
                <a:pt x="2049220" y="0"/>
              </a:moveTo>
              <a:lnTo>
                <a:pt x="2049220" y="355649"/>
              </a:lnTo>
              <a:lnTo>
                <a:pt x="0" y="355649"/>
              </a:lnTo>
              <a:lnTo>
                <a:pt x="0" y="7112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EB2FA9-D883-4925-9D58-569B814E66D0}">
      <dsp:nvSpPr>
        <dsp:cNvPr id="0" name=""/>
        <dsp:cNvSpPr/>
      </dsp:nvSpPr>
      <dsp:spPr>
        <a:xfrm>
          <a:off x="2529787" y="3007"/>
          <a:ext cx="3387140" cy="16935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tabLst/>
          </a:pPr>
          <a:r>
            <a:rPr kumimoji="0" lang="ru-RU" altLang="ru-RU" sz="1800" b="1" i="0" u="none" strike="noStrike" kern="1200" cap="none" normalizeH="0" baseline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Всего доходов</a:t>
          </a:r>
        </a:p>
        <a:p>
          <a:pPr marL="0" lvl="0" indent="0" algn="ctr" defTabSz="80010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tabLst/>
          </a:pPr>
          <a:r>
            <a:rPr kumimoji="0" lang="ru-RU" altLang="ru-RU" sz="1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   план    - </a:t>
          </a:r>
          <a:r>
            <a:rPr kumimoji="0" lang="ru-RU" altLang="ru-RU" sz="1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286 399,4 тыс. руб</a:t>
          </a:r>
          <a:r>
            <a:rPr kumimoji="0" lang="ru-RU" altLang="ru-RU" sz="1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pPr marL="0" lvl="0" indent="0" algn="ctr" defTabSz="80010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tabLst/>
          </a:pPr>
          <a:r>
            <a:rPr kumimoji="0" lang="ru-RU" altLang="ru-RU" sz="1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   исп.    </a:t>
          </a:r>
          <a:r>
            <a:rPr kumimoji="0" lang="ru-RU" altLang="ru-RU" sz="1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kumimoji="0" lang="ru-RU" altLang="ru-RU" sz="1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kumimoji="0" lang="ru-RU" altLang="ru-RU" sz="1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278 295,1 тыс. руб</a:t>
          </a:r>
          <a:r>
            <a:rPr kumimoji="0" lang="ru-RU" altLang="ru-RU" sz="1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.             </a:t>
          </a:r>
          <a:r>
            <a:rPr kumimoji="0" lang="ru-RU" altLang="ru-RU" sz="1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97,17%</a:t>
          </a:r>
          <a:endParaRPr kumimoji="0" lang="ru-RU" altLang="ru-RU" sz="18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9787" y="3007"/>
        <a:ext cx="3387140" cy="1693570"/>
      </dsp:txXfrm>
    </dsp:sp>
    <dsp:sp modelId="{345FA190-3B70-4AC9-8993-6676B62DAE8F}">
      <dsp:nvSpPr>
        <dsp:cNvPr id="0" name=""/>
        <dsp:cNvSpPr/>
      </dsp:nvSpPr>
      <dsp:spPr>
        <a:xfrm>
          <a:off x="480566" y="2407877"/>
          <a:ext cx="3387140" cy="16935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ru-RU" altLang="ru-RU" sz="1800" b="1" i="0" u="none" strike="noStrike" kern="1200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Безвозмездные поступления </a:t>
          </a:r>
          <a:r>
            <a:rPr kumimoji="0" lang="ru-RU" altLang="ru-RU" sz="1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план- 214 128,6 тыс. руб.  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ru-RU" altLang="ru-RU" sz="1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исп.  - 214 053,3 тыс. руб.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ru-RU" altLang="ru-RU" sz="1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    99,96 % удельный вес 76,92%</a:t>
          </a:r>
          <a:endParaRPr kumimoji="0" lang="ru-RU" altLang="ru-RU" sz="18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0566" y="2407877"/>
        <a:ext cx="3387140" cy="1693570"/>
      </dsp:txXfrm>
    </dsp:sp>
    <dsp:sp modelId="{BC011B0C-F27E-4090-A6FE-4B1141825739}">
      <dsp:nvSpPr>
        <dsp:cNvPr id="0" name=""/>
        <dsp:cNvSpPr/>
      </dsp:nvSpPr>
      <dsp:spPr>
        <a:xfrm>
          <a:off x="4579007" y="2407877"/>
          <a:ext cx="3387140" cy="16935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ru-RU" altLang="ru-RU" sz="1800" b="1" i="0" u="none" strike="noStrike" kern="1200" cap="none" normalizeH="0" baseline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Налоговые и неналоговые </a:t>
          </a:r>
          <a:r>
            <a:rPr kumimoji="0" lang="ru-RU" altLang="ru-RU" sz="1800" b="1" i="0" u="none" strike="noStrike" kern="1200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доходы </a:t>
          </a:r>
          <a:r>
            <a:rPr kumimoji="0" lang="ru-RU" altLang="ru-RU" sz="1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                                              </a:t>
          </a:r>
          <a:r>
            <a:rPr kumimoji="0" lang="ru-RU" altLang="ru-RU" sz="1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план  </a:t>
          </a:r>
          <a:r>
            <a:rPr kumimoji="0" lang="ru-RU" altLang="ru-RU" sz="1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kumimoji="0" lang="ru-RU" altLang="ru-RU" sz="1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72 270,8 тыс. руб.                          </a:t>
          </a:r>
          <a:r>
            <a:rPr kumimoji="0" lang="ru-RU" altLang="ru-RU" sz="1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исп.   - </a:t>
          </a:r>
          <a:r>
            <a:rPr kumimoji="0" lang="ru-RU" altLang="ru-RU" sz="1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64 241,8 тыс. руб</a:t>
          </a:r>
          <a:r>
            <a:rPr kumimoji="0" lang="ru-RU" altLang="ru-RU" sz="1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ru-RU" altLang="ru-RU" sz="1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     </a:t>
          </a:r>
          <a:r>
            <a:rPr kumimoji="0" lang="ru-RU" altLang="ru-RU" sz="1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88,89 % </a:t>
          </a:r>
          <a:r>
            <a:rPr kumimoji="0" lang="ru-RU" altLang="ru-RU" sz="1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удельный вес </a:t>
          </a:r>
          <a:r>
            <a:rPr kumimoji="0" lang="ru-RU" altLang="ru-RU" sz="1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23,08%</a:t>
          </a:r>
          <a:endParaRPr kumimoji="0" lang="ru-RU" altLang="ru-RU" sz="18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79007" y="2407877"/>
        <a:ext cx="3387140" cy="16935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1791" y="0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467F52-4090-43E4-9DEA-AFF6F4EB84E5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79775" y="506413"/>
            <a:ext cx="3382963" cy="2536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252" y="3211554"/>
            <a:ext cx="7954010" cy="304252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21932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1791" y="6421932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809457-0753-4FAA-88DE-606C3DF2AD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892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F79F7-EE95-49A5-B323-BB3D1EA699FE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60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09457-0753-4FAA-88DE-606C3DF2AD06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110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09457-0753-4FAA-88DE-606C3DF2AD06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023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CED1-16F0-4808-8265-F06E18AD82D2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503C-63A3-4366-8583-A3D85303C1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1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CED1-16F0-4808-8265-F06E18AD82D2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503C-63A3-4366-8583-A3D85303C1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161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CED1-16F0-4808-8265-F06E18AD82D2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503C-63A3-4366-8583-A3D85303C1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374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82B4E-BB9D-476B-8A90-B803A07FAF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038608"/>
      </p:ext>
    </p:extLst>
  </p:cSld>
  <p:clrMapOvr>
    <a:masterClrMapping/>
  </p:clrMapOvr>
  <p:transition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CED1-16F0-4808-8265-F06E18AD82D2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503C-63A3-4366-8583-A3D85303C1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243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CED1-16F0-4808-8265-F06E18AD82D2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503C-63A3-4366-8583-A3D85303C1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215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CED1-16F0-4808-8265-F06E18AD82D2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503C-63A3-4366-8583-A3D85303C1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438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CED1-16F0-4808-8265-F06E18AD82D2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503C-63A3-4366-8583-A3D85303C1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775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CED1-16F0-4808-8265-F06E18AD82D2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503C-63A3-4366-8583-A3D85303C1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878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CED1-16F0-4808-8265-F06E18AD82D2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503C-63A3-4366-8583-A3D85303C1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552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CED1-16F0-4808-8265-F06E18AD82D2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503C-63A3-4366-8583-A3D85303C1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195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CED1-16F0-4808-8265-F06E18AD82D2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503C-63A3-4366-8583-A3D85303C1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883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BCED1-16F0-4808-8265-F06E18AD82D2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3503C-63A3-4366-8583-A3D85303C1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698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8.docx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9.docx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Document10.docx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64704"/>
            <a:ext cx="9144000" cy="501675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8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</a:p>
          <a:p>
            <a:pPr lvl="0" algn="ctr">
              <a:defRPr/>
            </a:pPr>
            <a:r>
              <a:rPr lang="ru-RU" sz="8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88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</a:t>
            </a:r>
            <a:r>
              <a:rPr lang="ru-RU" sz="4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исполнению бюджета</a:t>
            </a:r>
            <a:br>
              <a:rPr lang="ru-RU" sz="36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Краснопартизанского </a:t>
            </a:r>
          </a:p>
          <a:p>
            <a:pPr lvl="0" algn="ctr">
              <a:defRPr/>
            </a:pPr>
            <a:r>
              <a:rPr lang="ru-RU" sz="36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района           </a:t>
            </a:r>
          </a:p>
          <a:p>
            <a:pPr lvl="0" algn="ctr">
              <a:defRPr/>
            </a:pPr>
            <a:r>
              <a:rPr lang="ru-RU" sz="36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6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36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362832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547664" y="155507"/>
            <a:ext cx="648072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68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68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68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68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68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68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68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68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68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8325" algn="l"/>
              </a:tabLst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Доходы 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одного жителя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8325" algn="l"/>
              </a:tabLst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бюджета Краснопартизанского 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муниципального района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2018</a:t>
            </a:r>
            <a:r>
              <a:rPr kumimoji="0" lang="ru-RU" altLang="ru-RU" sz="2000" b="1" i="0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(руб.)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8325" algn="l"/>
              </a:tabLst>
            </a:pP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52893"/>
              </p:ext>
            </p:extLst>
          </p:nvPr>
        </p:nvGraphicFramePr>
        <p:xfrm>
          <a:off x="251520" y="1412776"/>
          <a:ext cx="845408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467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08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5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исполнения расходов за </a:t>
            </a:r>
            <a:r>
              <a:rPr lang="ru-RU" sz="35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5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5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год</a:t>
            </a:r>
            <a:endParaRPr lang="ru-RU" sz="35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26">
            <a:extLst>
              <a:ext uri="{FF2B5EF4-FFF2-40B4-BE49-F238E27FC236}">
                <a16:creationId xmlns:a16="http://schemas.microsoft.com/office/drawing/2014/main" xmlns="" id="{32C0D9F0-5416-410C-8641-2A2E39E92B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6782840"/>
              </p:ext>
            </p:extLst>
          </p:nvPr>
        </p:nvGraphicFramePr>
        <p:xfrm>
          <a:off x="871538" y="2674938"/>
          <a:ext cx="7815262" cy="3706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5393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26876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расходной части бюджета Краснопартизанского муниципального района</a:t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2018 год           </a:t>
            </a:r>
            <a:r>
              <a:rPr lang="ru-RU" sz="1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3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3679738"/>
              </p:ext>
            </p:extLst>
          </p:nvPr>
        </p:nvGraphicFramePr>
        <p:xfrm>
          <a:off x="323528" y="1124745"/>
          <a:ext cx="8712968" cy="55911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5744"/>
                <a:gridCol w="3102531"/>
                <a:gridCol w="1431938"/>
                <a:gridCol w="1034177"/>
                <a:gridCol w="756417"/>
                <a:gridCol w="1452161"/>
              </a:tblGrid>
              <a:tr h="96776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, подраздел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Причины отклонения исполнения к уточненному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плану ниже 95%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3263"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287259,7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277235,8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3263">
                <a:tc>
                  <a:txBody>
                    <a:bodyPr/>
                    <a:lstStyle/>
                    <a:p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149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вопросы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34180,7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31119,5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3463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1238,9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1238,9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1440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потребности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56777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14587,3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14108,5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7741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0387193"/>
              </p:ext>
            </p:extLst>
          </p:nvPr>
        </p:nvGraphicFramePr>
        <p:xfrm>
          <a:off x="395288" y="116633"/>
          <a:ext cx="8641209" cy="6606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8610"/>
                <a:gridCol w="2309149"/>
                <a:gridCol w="1042844"/>
                <a:gridCol w="1440202"/>
                <a:gridCol w="1440202"/>
                <a:gridCol w="1440202"/>
              </a:tblGrid>
              <a:tr h="294760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0105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Судебная система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12,8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12,8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31508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0106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5610,0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5354,4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95,4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476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0111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фонды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1308,6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1508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0113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11400,4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10397,0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91,2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Невыполнение плана по доходам (наличие кредиторской задолженности)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519145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1762,3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1660,7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94,2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Невыполнение плана по доходам (наличие кредиторской задолженности)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51914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0309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от последствий чрезвычайных ситуаций природного и техногенного характера, гражданская оборона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1762,3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1660,7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94,2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Невыполнение плана по доходам (наличие кредиторской задолженности)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4760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1235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381963"/>
              </p:ext>
            </p:extLst>
          </p:nvPr>
        </p:nvGraphicFramePr>
        <p:xfrm>
          <a:off x="395538" y="188639"/>
          <a:ext cx="8568948" cy="6480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6"/>
                <a:gridCol w="2880320"/>
                <a:gridCol w="1224136"/>
                <a:gridCol w="1080120"/>
                <a:gridCol w="1152128"/>
                <a:gridCol w="1440158"/>
              </a:tblGrid>
              <a:tr h="92581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18902,5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18872,0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2581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Топливно-энергетический комплекс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328,3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328,3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2581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 и рыболовство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144,6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2581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Водные ресурсы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2579,6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2579,6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2581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хозяйство(дорожные фонды)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15845,0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15836,8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2581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0412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2581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18,9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18,9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37434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0415475"/>
              </p:ext>
            </p:extLst>
          </p:nvPr>
        </p:nvGraphicFramePr>
        <p:xfrm>
          <a:off x="251520" y="188640"/>
          <a:ext cx="8784978" cy="554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2880320"/>
                <a:gridCol w="1080120"/>
                <a:gridCol w="1224136"/>
                <a:gridCol w="1224136"/>
                <a:gridCol w="1224138"/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0501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хозяйство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18,9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18,9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186968,1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179668,1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0701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Дошкольное образование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53207,4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51675,4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97,1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0702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образование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111516,4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106870,6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0703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Дополнительное образование детей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14747,6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14103,5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0709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образования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7496,7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7018,6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93,6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кинематография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37185,9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36426,4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6092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7088742"/>
              </p:ext>
            </p:extLst>
          </p:nvPr>
        </p:nvGraphicFramePr>
        <p:xfrm>
          <a:off x="251520" y="116631"/>
          <a:ext cx="8712966" cy="6480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2736304"/>
                <a:gridCol w="1440160"/>
                <a:gridCol w="1152128"/>
                <a:gridCol w="1140125"/>
                <a:gridCol w="1452161"/>
              </a:tblGrid>
              <a:tr h="925817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0801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21854,8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21506,7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2581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0804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культуры, кинематографии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15331,1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14919,7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2581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3334,6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3333,7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2581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населения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2189,5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2188,6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2581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семьи и детства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1145,1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1145,1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2581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5292,6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5213,7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2581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5292,6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5213,7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98,5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27702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9763390"/>
              </p:ext>
            </p:extLst>
          </p:nvPr>
        </p:nvGraphicFramePr>
        <p:xfrm>
          <a:off x="107502" y="188641"/>
          <a:ext cx="9036498" cy="6576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4"/>
                <a:gridCol w="2592288"/>
                <a:gridCol w="1656184"/>
                <a:gridCol w="1512168"/>
                <a:gridCol w="1008112"/>
                <a:gridCol w="1259632"/>
              </a:tblGrid>
              <a:tr h="85208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448,8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448,8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5208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Периодическая печать и издательства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448,8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448,8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52086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государственного и муниципального долга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21,2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21,2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5208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внутреннего государственного и муниципального долга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10146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трансферты бюджетам субъектов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Федерации и муниципальных образований общего характера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452,8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452,8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1014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на выравнивание бюджетной обеспеченности субъектов Российской Федерации и муниципальных образований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452,8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452,8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52086"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287259,7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277235,8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11849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Кассовое исполнение бюджета в разрезе главных распорядителей бюджетных средств за </a:t>
            </a:r>
            <a:r>
              <a:rPr lang="ru-RU" sz="31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год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                                                                                                          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7611743"/>
              </p:ext>
            </p:extLst>
          </p:nvPr>
        </p:nvGraphicFramePr>
        <p:xfrm>
          <a:off x="1043608" y="2204864"/>
          <a:ext cx="740886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088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31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Краснопартизанского муниципального района по экономическим статьям</a:t>
            </a:r>
            <a:br>
              <a:rPr lang="ru-RU" sz="31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1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31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br>
              <a:rPr lang="ru-RU" sz="31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Диаграмма 1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325143308"/>
              </p:ext>
            </p:extLst>
          </p:nvPr>
        </p:nvGraphicFramePr>
        <p:xfrm>
          <a:off x="323528" y="177281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14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818453"/>
      </p:ext>
    </p:extLst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512" y="116632"/>
            <a:ext cx="8621588" cy="645720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 fontAlgn="base">
              <a:lnSpc>
                <a:spcPct val="90000"/>
              </a:lnSpc>
              <a:spcAft>
                <a:spcPct val="0"/>
              </a:spcAft>
              <a:buClrTx/>
              <a:buSzTx/>
            </a:pPr>
            <a:endParaRPr lang="ru-RU" altLang="ru-RU" sz="3200" b="1" kern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lnSpc>
                <a:spcPct val="90000"/>
              </a:lnSpc>
              <a:spcAft>
                <a:spcPct val="0"/>
              </a:spcAft>
              <a:buClrTx/>
              <a:buSzTx/>
            </a:pPr>
            <a:endParaRPr lang="ru-RU" altLang="ru-RU" sz="3200" b="1" kern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lnSpc>
                <a:spcPct val="90000"/>
              </a:lnSpc>
              <a:spcAft>
                <a:spcPct val="0"/>
              </a:spcAft>
              <a:buClrTx/>
              <a:buSzTx/>
            </a:pPr>
            <a:r>
              <a:rPr lang="ru-RU" altLang="ru-RU" sz="32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</a:t>
            </a:r>
            <a:r>
              <a:rPr lang="ru-RU" altLang="ru-RU" sz="32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граждан разрабатывается в целях ознакомления граждан с основными положениями решения об исполнении бюджета Краснопартизанского муниципального района за </a:t>
            </a:r>
            <a:r>
              <a:rPr lang="ru-RU" altLang="ru-RU" sz="32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год </a:t>
            </a:r>
            <a:r>
              <a:rPr lang="ru-RU" altLang="ru-RU" sz="32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доступной форме для широкого круга заинтересованных пользователей</a:t>
            </a:r>
          </a:p>
          <a:p>
            <a:pPr eaLnBrk="1" hangingPunct="1">
              <a:lnSpc>
                <a:spcPct val="90000"/>
              </a:lnSpc>
            </a:pPr>
            <a:endParaRPr lang="ru-RU" altLang="ru-RU" b="1" i="1" dirty="0"/>
          </a:p>
        </p:txBody>
      </p:sp>
      <p:pic>
        <p:nvPicPr>
          <p:cNvPr id="2048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822" y="4857750"/>
            <a:ext cx="2514600" cy="171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376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idx="1"/>
          </p:nvPr>
        </p:nvSpPr>
        <p:spPr>
          <a:xfrm>
            <a:off x="395288" y="549275"/>
            <a:ext cx="8208962" cy="6022975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Основную часть расходов бюджета Краснопартизанского муниципального района составляют: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образование, которые включают в себя расходы на оплату труда учителей, воспитателей в школах, детских садах, педагогов в учреждениях дополнительного образования, расходы на содержание зданий, ремонт и приобретение оборудования и др.;</a:t>
            </a:r>
          </a:p>
          <a:p>
            <a:pPr algn="just" eaLnBrk="1" hangingPunct="1">
              <a:lnSpc>
                <a:spcPct val="80000"/>
              </a:lnSpc>
              <a:buFontTx/>
              <a:buChar char="-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культуру и кинематографию, которые включают в себя расходы на оплату труда работников учреждения культуры, расходы на содержание здания, проведение культурно-массовых мероприятий и др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общегосударственные вопросы, которые включают в себя расходы на оплату труда муниципальных служащих, расходы на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службы материально-технического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обеспечения;</a:t>
            </a:r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национальную экономику, которые включают в себя расходы на сельское хозяйство , топливно-энергетический комплекс , водное хозяйство и содержание  автомобильных дорог</a:t>
            </a:r>
          </a:p>
          <a:p>
            <a:pPr algn="just" eaLnBrk="1" hangingPunct="1">
              <a:lnSpc>
                <a:spcPct val="80000"/>
              </a:lnSpc>
              <a:buFontTx/>
              <a:buChar char="-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социальную политику включают в себя расходы на выплату гражданам субсидий на оплату жилищно-коммунальных услуг, выплаты компенсации части родительской платы за присмотр и уход за детьми в детских садах; </a:t>
            </a:r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физкультуру и спорт,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включают в себя расходы на проведение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спортивных мероприятий, содержание спортивных объектов ; </a:t>
            </a:r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национальную безопасность , которые включают в себя расходы на содержание единой дежурной диспетчерской службы. </a:t>
            </a:r>
          </a:p>
          <a:p>
            <a:pPr algn="just">
              <a:lnSpc>
                <a:spcPct val="80000"/>
              </a:lnSpc>
              <a:buFontTx/>
              <a:buChar char="-"/>
            </a:pP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None/>
            </a:pPr>
            <a:endParaRPr lang="ru-RU" sz="1900" dirty="0"/>
          </a:p>
          <a:p>
            <a:pPr marL="0" indent="0" algn="just" eaLnBrk="1" hangingPunct="1">
              <a:lnSpc>
                <a:spcPct val="80000"/>
              </a:lnSpc>
              <a:buNone/>
            </a:pP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2519765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821" name="Group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000312"/>
              </p:ext>
            </p:extLst>
          </p:nvPr>
        </p:nvGraphicFramePr>
        <p:xfrm>
          <a:off x="755577" y="290276"/>
          <a:ext cx="7685658" cy="5920045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7520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45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69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921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3950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all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6714" marR="6714" marT="6714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all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14" marR="6714" marT="6714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all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        </a:t>
                      </a:r>
                      <a:r>
                        <a:rPr kumimoji="0" lang="ru-RU" sz="1000" b="1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  <a:r>
                        <a:rPr kumimoji="0" lang="ru-RU" sz="1000" b="1" i="0" u="none" strike="noStrike" cap="all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6714" marR="6714" marT="6714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all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         </a:t>
                      </a:r>
                      <a:r>
                        <a:rPr kumimoji="0" lang="ru-RU" sz="1000" b="1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  <a:r>
                        <a:rPr kumimoji="0" lang="ru-RU" sz="1000" b="1" i="0" u="none" strike="noStrike" cap="all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6714" marR="6714" marT="6714" marB="0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10986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all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выпускников  муниципальных общеобразовательных учреждений, не сдавших единый государственный экзамен, в общей численности выпускников  муниципальных общеобразовательных учреждений</a:t>
                      </a:r>
                    </a:p>
                  </a:txBody>
                  <a:tcPr marL="6714" marR="6714" marT="6714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all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714" marR="6714" marT="6714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all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714" marR="6714" marT="6714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all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714" marR="6714" marT="6714" marB="0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1725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all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размер заработной платы работников  муниципальных учреждений культуры и искусства</a:t>
                      </a:r>
                    </a:p>
                  </a:txBody>
                  <a:tcPr marL="6714" marR="6714" marT="6714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kumimoji="0" lang="ru-RU" sz="1000" b="1" i="0" u="none" strike="noStrike" cap="all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23,6</a:t>
                      </a:r>
                      <a:endParaRPr kumimoji="0" lang="ru-RU" sz="1200" b="1" i="0" u="none" strike="noStrike" cap="all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23,6</a:t>
                      </a:r>
                      <a:endParaRPr kumimoji="0" lang="ru-RU" sz="1200" b="1" i="0" u="none" strike="noStrike" cap="all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6489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all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размер заработной платы работников муниципальных общеобразовательных учреждений</a:t>
                      </a:r>
                    </a:p>
                  </a:txBody>
                  <a:tcPr marL="6714" marR="6714" marT="6714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kumimoji="0" lang="ru-RU" sz="1000" b="1" i="0" u="none" strike="noStrike" cap="all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21,2</a:t>
                      </a:r>
                      <a:endParaRPr kumimoji="0" lang="ru-RU" sz="1200" b="1" i="0" u="none" strike="noStrike" cap="all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20,8</a:t>
                      </a:r>
                      <a:endParaRPr kumimoji="0" lang="ru-RU" sz="1200" b="1" i="0" u="none" strike="noStrike" cap="all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4432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all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размер заработной платы работников муниципальных дошкольных учреждений</a:t>
                      </a:r>
                    </a:p>
                  </a:txBody>
                  <a:tcPr marL="6714" marR="6714" marT="6714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kumimoji="0" lang="ru-RU" sz="1000" b="1" i="0" u="none" strike="noStrike" cap="all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21,8</a:t>
                      </a:r>
                      <a:endParaRPr kumimoji="0" lang="ru-RU" sz="1200" b="1" i="0" u="none" strike="noStrike" cap="all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21,9</a:t>
                      </a:r>
                      <a:endParaRPr kumimoji="0" lang="ru-RU" sz="1200" b="1" i="0" u="none" strike="noStrike" cap="all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88896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all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общеобразовательных учреждений, соответствующих современным требованиям обучения, в общем количестве муниципальных общеобразовательных учреждений</a:t>
                      </a:r>
                    </a:p>
                  </a:txBody>
                  <a:tcPr marL="6714" marR="6714" marT="6714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all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714" marR="6714" marT="6714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kumimoji="0" lang="ru-RU" sz="1200" b="1" i="0" u="none" strike="noStrike" cap="all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kumimoji="0" lang="ru-RU" sz="1200" b="1" i="0" u="none" strike="noStrike" cap="all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horzOverflow="overflow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06382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all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 муниципальных образовательных учреждений, реализующих программы общего образования, имеющих физкультурный зал, в общей численности  муниципальных образовательных учреждений, реализующих программы общего образования </a:t>
                      </a:r>
                    </a:p>
                  </a:txBody>
                  <a:tcPr marL="6714" marR="6714" marT="6714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all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714" marR="6714" marT="6714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all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92</a:t>
                      </a:r>
                    </a:p>
                  </a:txBody>
                  <a:tcPr marL="6714" marR="6714" marT="6714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all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92</a:t>
                      </a:r>
                    </a:p>
                  </a:txBody>
                  <a:tcPr marL="6714" marR="6714" marT="6714" marB="0" horzOverflow="overflow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34028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all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детей дошкольного возраста местами в дошкольных образовательных учреждениях (количество мест на 1000 детей)</a:t>
                      </a:r>
                    </a:p>
                  </a:txBody>
                  <a:tcPr marL="6714" marR="6714" marT="6714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all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6714" marR="6714" marT="6714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1282</a:t>
                      </a:r>
                      <a:endParaRPr kumimoji="0" lang="ru-RU" sz="1200" b="1" i="0" u="none" strike="noStrike" cap="all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1282</a:t>
                      </a:r>
                      <a:endParaRPr kumimoji="0" lang="ru-RU" sz="1000" b="1" i="0" u="none" strike="noStrike" cap="all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horzOverflow="overflow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88896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all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молодых семей, получивших жилые помещения и улучшивших жилищные условия в отчетном году, в общем числе молодых семей, состоящих на учете в качестве нуждающихся в жилых помещениях </a:t>
                      </a:r>
                    </a:p>
                  </a:txBody>
                  <a:tcPr marL="6714" marR="6714" marT="6714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all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714" marR="6714" marT="6714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all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714" marR="6714" marT="6714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all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714" marR="6714" marT="6714" marB="0" horzOverflow="overflow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706697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</a:t>
                      </a:r>
                      <a:r>
                        <a:rPr kumimoji="0" lang="ru-RU" sz="1000" b="1" i="0" u="none" strike="noStrike" cap="all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введеного</a:t>
                      </a:r>
                      <a:r>
                        <a:rPr kumimoji="0" lang="ru-RU" sz="1000" b="1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1" i="0" u="none" strike="noStrike" cap="all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жилищного строительства, в том числе индивидуальной застройки на территории Краснопартизанского муниципального района.</a:t>
                      </a:r>
                    </a:p>
                  </a:txBody>
                  <a:tcPr marL="6714" marR="6714" marT="6714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all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м2</a:t>
                      </a:r>
                    </a:p>
                  </a:txBody>
                  <a:tcPr marL="6714" marR="6714" marT="6714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kumimoji="0" lang="ru-RU" sz="1200" b="1" i="0" u="none" strike="noStrike" cap="all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97,1</a:t>
                      </a:r>
                      <a:endParaRPr kumimoji="0" lang="ru-RU" sz="1200" b="1" i="0" u="none" strike="noStrike" cap="all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4" marR="6714" marT="6714" marB="0" horzOverflow="overflow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4689314"/>
      </p:ext>
    </p:extLst>
  </p:cSld>
  <p:clrMapOvr>
    <a:masterClrMapping/>
  </p:clrMapOvr>
  <p:transition spd="slow" advTm="5000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муниципального  долга </a:t>
            </a:r>
            <a:b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01.01.2019 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</p:txBody>
      </p:sp>
      <p:graphicFrame>
        <p:nvGraphicFramePr>
          <p:cNvPr id="4" name="Объект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0103953"/>
              </p:ext>
            </p:extLst>
          </p:nvPr>
        </p:nvGraphicFramePr>
        <p:xfrm>
          <a:off x="1187624" y="1825625"/>
          <a:ext cx="6696744" cy="434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3" name="Document" r:id="rId4" imgW="6069141" imgH="5470471" progId="Word.Document.12">
                  <p:embed/>
                </p:oleObj>
              </mc:Choice>
              <mc:Fallback>
                <p:oleObj name="Document" r:id="rId4" imgW="6069141" imgH="547047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87624" y="1825625"/>
                        <a:ext cx="6696744" cy="434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498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2562" y="338328"/>
            <a:ext cx="8709917" cy="1506496"/>
          </a:xfrm>
        </p:spPr>
        <p:txBody>
          <a:bodyPr>
            <a:normAutofit/>
          </a:bodyPr>
          <a:lstStyle/>
          <a:p>
            <a:pPr algn="ctr"/>
            <a:r>
              <a:rPr lang="ru-RU" alt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расходах бюджета на реализацию муниципальных программ Краснопартизанского  </a:t>
            </a:r>
            <a:br>
              <a:rPr lang="ru-RU" alt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муниципального района                   </a:t>
            </a:r>
            <a:r>
              <a:rPr lang="ru-RU" alt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alt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  <a:endParaRPr lang="ru-RU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8237879"/>
              </p:ext>
            </p:extLst>
          </p:nvPr>
        </p:nvGraphicFramePr>
        <p:xfrm>
          <a:off x="395288" y="1698625"/>
          <a:ext cx="8472487" cy="610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" name="Document" r:id="rId4" imgW="10057124" imgH="7245072" progId="Word.Document.12">
                  <p:embed/>
                </p:oleObj>
              </mc:Choice>
              <mc:Fallback>
                <p:oleObj name="Document" r:id="rId4" imgW="10057124" imgH="724507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5288" y="1698625"/>
                        <a:ext cx="8472487" cy="6103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986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162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целевых показателях (индикаторах) по муниципальным программам (2017-2018 годы)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" name="Объект 2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458544"/>
              </p:ext>
            </p:extLst>
          </p:nvPr>
        </p:nvGraphicFramePr>
        <p:xfrm>
          <a:off x="628650" y="1340769"/>
          <a:ext cx="7886700" cy="5189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9294"/>
                <a:gridCol w="576064"/>
                <a:gridCol w="720080"/>
                <a:gridCol w="1080120"/>
                <a:gridCol w="1008112"/>
                <a:gridCol w="1063030"/>
              </a:tblGrid>
              <a:tr h="326207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Ед. изм.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 год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 год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 год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56691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Фактическое значение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Плановый показатель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Фактическое значение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8764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81756">
                <a:tc gridSpan="6">
                  <a:txBody>
                    <a:bodyPr/>
                    <a:lstStyle/>
                    <a:p>
                      <a:pPr algn="ctr"/>
                      <a:r>
                        <a:rPr lang="ru-RU" sz="135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малого и среднего предпринимательства в Краснопартизанском муниципальном районе»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2924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Число зарегистрированных субъектов малого предпринимательства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494293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Сумма ЕНВД, поступающая в бюджет Краснопартизанского муниципального района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1421,9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1600,0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1600,0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604385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субъектов малого и среднего предпринимательства, которым оказана финансовая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поддержка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280051">
                <a:tc gridSpan="6">
                  <a:txBody>
                    <a:bodyPr/>
                    <a:lstStyle/>
                    <a:p>
                      <a:pPr algn="ctr"/>
                      <a:r>
                        <a:rPr lang="ru-RU" sz="135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«Молодежь района»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171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Увеличение доли молодёжи,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принимающей участие в творческих, спортивных, культурных и других мероприятиях, в общей численности молодёжи района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94293">
                <a:tc gridSpan="6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244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430148"/>
              </p:ext>
            </p:extLst>
          </p:nvPr>
        </p:nvGraphicFramePr>
        <p:xfrm>
          <a:off x="755577" y="332657"/>
          <a:ext cx="7920879" cy="6446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958"/>
                <a:gridCol w="814049"/>
                <a:gridCol w="1159624"/>
                <a:gridCol w="1152128"/>
                <a:gridCol w="1080120"/>
              </a:tblGrid>
              <a:tr h="283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89854">
                <a:tc gridSpan="5">
                  <a:txBody>
                    <a:bodyPr/>
                    <a:lstStyle/>
                    <a:p>
                      <a:r>
                        <a:rPr lang="ru-RU" sz="135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культуры в Краснопартизанском муниципальном районе»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461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Сохранение кадрового потенциала культуры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Отсутствие сокращений штатной численности, прохождение курсов повышения квалификации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Отсутствие сокращений штатной численности, прохождение курсов повышения квалификации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Отсутствие сокращений штатной численности, прохождение курсов повышения квалификации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7807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Эффективное сохранение и использование культурного наследия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Ремонт памятников и обелисков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Ремонт памятников и обелисков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Ремонт памятников и обелисков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13781"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Повышение уровня доступности объекта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Установлена кнопка вызова, поручни и пандус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412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Установка пандусов в СДК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Установка пандусов в СДК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02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обслуженного населения учреждениями в сфере культуры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54 230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47 679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47 679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153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детей, привлекаемых к участию в творческих мероприятиях в возрасте от 7 лет до 17 лет (от общего количества 1050 обучающихся)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87%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65%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65%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811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проведенных методических и консультационных услуг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153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проведенных экскурсий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617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0791926"/>
              </p:ext>
            </p:extLst>
          </p:nvPr>
        </p:nvGraphicFramePr>
        <p:xfrm>
          <a:off x="628650" y="476250"/>
          <a:ext cx="7886700" cy="6405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7326"/>
                <a:gridCol w="1008112"/>
                <a:gridCol w="1152128"/>
                <a:gridCol w="936104"/>
                <a:gridCol w="1063030"/>
              </a:tblGrid>
              <a:tr h="2164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проведенных культурно-массовых мероприятий (фестиваль, выставка, конкурс, смотр)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762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проведенных мероприятий (народные гуляния, праздники, торжественные мероприятия, памятные даты)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4018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клубных формирований и формирований самодеятельного народного творчества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00" baseline="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человек, занимающихся в клубных формированиях и формированиях самодеятельного народного творчества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37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обучающихся в учреждениях дополнительного образования в сфере культуры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учащихся, освоивших программы дополнительного образования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7,4%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педагогических работников, имеющих квалификационную категорию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проведенных культурно-массовых мероприятий (фестиваль, выставка, конкурс, смотр)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 anchor="ctr"/>
                </a:tc>
              </a:tr>
              <a:tr h="3719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обслуженного населения в библиотеках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8 634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8 636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8636</a:t>
                      </a:r>
                    </a:p>
                  </a:txBody>
                  <a:tcPr marL="68580" marR="68580" marT="0" marB="0" anchor="ctr"/>
                </a:tc>
              </a:tr>
              <a:tr h="2562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детей, посетивших библиотеки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25 900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25 900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25 900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экземпляров новых поступлений в библиотечный фонд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1 008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проведенных мероприятий, направленных на популяризацию книги и чтения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2 160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2 160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2 160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проведенных мероприятий (народные гуляния, праздники, торжественные мероприятия, памятные даты) направленных на   популяризацию книги  и чтения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462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2605060"/>
              </p:ext>
            </p:extLst>
          </p:nvPr>
        </p:nvGraphicFramePr>
        <p:xfrm>
          <a:off x="628650" y="188633"/>
          <a:ext cx="7886700" cy="6365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350"/>
                <a:gridCol w="864096"/>
                <a:gridCol w="1080120"/>
                <a:gridCol w="936104"/>
                <a:gridCol w="1063030"/>
              </a:tblGrid>
              <a:tr h="4877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4327">
                <a:tc gridSpan="5">
                  <a:txBody>
                    <a:bodyPr/>
                    <a:lstStyle/>
                    <a:p>
                      <a:pPr algn="ctr"/>
                      <a:r>
                        <a:rPr lang="ru-RU" sz="135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образования Краснопартизанского района»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877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Совершенствование региональной системы   </a:t>
                      </a:r>
                      <a:r>
                        <a:rPr lang="ru-RU" sz="1200" spc="-2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воспитания, способствующей успешной со­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циализации   выпускников образовательных учреждений, повышению их гражданского самосознания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2388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Улучшение здоровья обучающихся и воспи­танников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00" baseline="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4877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3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Обеспечение   предоставления   качественного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общего образования в соответствии с соци­альным запросом населения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6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4397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3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Повышение эффективности управления каче­ством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образования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4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4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00" baseline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4877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Обеспечение участия педагогических работников образовательных учреждений в межрегиональных, всероссийских, областных и районных конференциях, семинарах и совещаниях по проблемам организации воспитательной работы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877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Обеспечение участия победителей районных конкурсов профессионального педагогического мастерства во всероссийских, межрегиональных и областных конкурсах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5403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877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Обеспечение учебной литературой муниципальных образовательных учреждений за счет средств субвенции на образовательную деятельность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909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Обеспечение аттестационных процедур руководящих и педагогических работников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00" baseline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48776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Реализация мер популяризации среди детей и молодёжи научно- образовательной и творческой деятельности, выявление талантливой молодёжи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                                               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578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1481198"/>
              </p:ext>
            </p:extLst>
          </p:nvPr>
        </p:nvGraphicFramePr>
        <p:xfrm>
          <a:off x="628650" y="260350"/>
          <a:ext cx="8047806" cy="6341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1342"/>
                <a:gridCol w="864096"/>
                <a:gridCol w="1080120"/>
                <a:gridCol w="1080120"/>
                <a:gridCol w="1152128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93554">
                <a:tc gridSpan="5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местного самоуправления в Краснопартизанском муниципальном районе»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Повышение информационной открытости органов местного самоуправления, качества предоставляемых услуг (приобретение программных продуктов и средств эл. связи). Защищенность и эффективная производительность информационных систем рабочих мест администрации МР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Приобретение ЭЦП СИР 2, ЭЦП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Росреестр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провести обновление УРМ, Астрал, установить антивирусные программы-6, провести аттестацию рабочего места р СМЭВ; провести замену системного блока и монитора.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Приобретение баннеров для проведения районного мероприятия.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Приобретение: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ЭЦП - 1шт,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УРМ (бухгалтерия),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Астрал (бухгалтерия),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VipNet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1-С (бухгалтерия).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Приобретение баннеров для проведения районного мероприятия.</a:t>
                      </a:r>
                      <a:endParaRPr lang="ru-R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Приобретение:</a:t>
                      </a:r>
                      <a:endParaRPr lang="ru-R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ЭЦП - 1шт,</a:t>
                      </a:r>
                      <a:endParaRPr lang="ru-R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УРМ (бухгалтерия),</a:t>
                      </a:r>
                      <a:endParaRPr lang="ru-R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Астрал (бухгалтерия),</a:t>
                      </a:r>
                      <a:endParaRPr lang="ru-R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VipNet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- 3</a:t>
                      </a:r>
                      <a:endParaRPr lang="ru-R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1-С (бухгалтерия).</a:t>
                      </a:r>
                      <a:endParaRPr lang="ru-R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результате </a:t>
                      </a:r>
                      <a:r>
                        <a:rPr lang="ru-RU" sz="1200" spc="-3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подготовки, переподготовки и повышения квалификации муниципальных служащих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работников муниципальных учреждений обеспечить повышение качества муниципального управления и выполнение требований законодательства в части периодичности повышения квалификации.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Направлено на обучение 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человека.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Направить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обучение 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человек.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Направлено на обучение 8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человек.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759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2900767"/>
              </p:ext>
            </p:extLst>
          </p:nvPr>
        </p:nvGraphicFramePr>
        <p:xfrm>
          <a:off x="628650" y="476675"/>
          <a:ext cx="7886700" cy="5822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7326"/>
                <a:gridCol w="936104"/>
                <a:gridCol w="1080120"/>
                <a:gridCol w="1008112"/>
                <a:gridCol w="1135038"/>
              </a:tblGrid>
              <a:tr h="5057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5735">
                <a:tc gridSpan="5">
                  <a:txBody>
                    <a:bodyPr/>
                    <a:lstStyle/>
                    <a:p>
                      <a:pPr algn="ctr"/>
                      <a:r>
                        <a:rPr lang="ru-RU" sz="135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 и регулирование рынков сельскохозяйственной продукции, сырья и продовольствия Краснопартизанского муниципального района»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97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Индекс производства продукции сельского хозяйства всех категорий (в сопоставимых ценах)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108,2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87,4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87,4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57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Индекс производства продукции растениеводства в (сопоставимых ценах)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149,6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27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Индекс производства продукции животноводства в (сопоставимых ценах)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101,0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101,0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57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Индекс производства пищевых продуктов (в сопоставимых ценах)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108,0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108,0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17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Рентабельность сельскохозяйственных организаций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5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Среднемесячная номинальная заработная плата в сельском хозяйстве (по сельскохозяйственным организациям, не относящихся к субъектам малого предпринимательства)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14453,0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17883,0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17883,0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5735">
                <a:tc gridSpan="5">
                  <a:txBody>
                    <a:bodyPr/>
                    <a:lstStyle/>
                    <a:p>
                      <a:pPr algn="ctr"/>
                      <a:r>
                        <a:rPr lang="ru-RU" sz="135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«Энергосбережение и повышение энергетической эффективности в</a:t>
                      </a:r>
                      <a:r>
                        <a:rPr lang="ru-RU" sz="1350" b="1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5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Краснопартизанском муниципальном районе»</a:t>
                      </a:r>
                      <a:endParaRPr lang="ru-RU" sz="135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57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Ускорение перехода коммунального комплекса и объектов бюджетной сферы на энергоэффективные технологии, шт.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5057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Обеспечение годовой экономии,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т.у.т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347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46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823330"/>
              </p:ext>
            </p:extLst>
          </p:nvPr>
        </p:nvGraphicFramePr>
        <p:xfrm>
          <a:off x="1425005" y="2996952"/>
          <a:ext cx="6675387" cy="2592288"/>
        </p:xfrm>
        <a:graphic>
          <a:graphicData uri="http://schemas.openxmlformats.org/drawingml/2006/table">
            <a:tbl>
              <a:tblPr/>
              <a:tblGrid>
                <a:gridCol w="30384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369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2018 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Доходы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278295,1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Расходы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277235,8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Профицит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1 059,3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6643" name="Rectangle 1"/>
          <p:cNvSpPr>
            <a:spLocks noChangeArrowheads="1"/>
          </p:cNvSpPr>
          <p:nvPr/>
        </p:nvSpPr>
        <p:spPr bwMode="auto">
          <a:xfrm>
            <a:off x="-180528" y="-99392"/>
            <a:ext cx="9144000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Calibri" pitchFamily="34" charset="-52"/>
                <a:ea typeface="Calibri" pitchFamily="34" charset="-52"/>
                <a:cs typeface="Times New Roman" pitchFamily="18" charset="0"/>
              </a:rPr>
              <a:t> </a:t>
            </a:r>
          </a:p>
          <a:p>
            <a:pPr algn="ctr" eaLnBrk="0" hangingPunct="0"/>
            <a:endParaRPr lang="ru-RU" sz="1600" b="1" dirty="0">
              <a:solidFill>
                <a:schemeClr val="tx2">
                  <a:lumMod val="50000"/>
                </a:schemeClr>
              </a:solidFill>
              <a:latin typeface="Calibri" pitchFamily="34" charset="-52"/>
              <a:ea typeface="Calibri" pitchFamily="34" charset="-52"/>
              <a:cs typeface="Times New Roman" pitchFamily="18" charset="0"/>
            </a:endParaRPr>
          </a:p>
          <a:p>
            <a:pPr algn="ctr" eaLnBrk="0" hangingPunct="0"/>
            <a:endParaRPr lang="ru-RU" sz="1600" b="1" dirty="0">
              <a:solidFill>
                <a:schemeClr val="tx2">
                  <a:lumMod val="50000"/>
                </a:schemeClr>
              </a:solidFill>
              <a:latin typeface="Calibri" pitchFamily="34" charset="-52"/>
              <a:ea typeface="Calibri" pitchFamily="34" charset="-52"/>
              <a:cs typeface="Times New Roman" pitchFamily="18" charset="0"/>
            </a:endParaRPr>
          </a:p>
          <a:p>
            <a:pPr algn="ctr" eaLnBrk="0" hangingPunct="0"/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-52"/>
                <a:cs typeface="Times New Roman" panose="02020603050405020304" pitchFamily="18" charset="0"/>
              </a:rPr>
              <a:t>Основные параметры  исполнения бюджета </a:t>
            </a:r>
          </a:p>
          <a:p>
            <a:pPr algn="ctr" eaLnBrk="0" hangingPunct="0"/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-52"/>
                <a:cs typeface="Times New Roman" panose="02020603050405020304" pitchFamily="18" charset="0"/>
              </a:rPr>
              <a:t>Краснопартизанского муниципального района </a:t>
            </a:r>
          </a:p>
          <a:p>
            <a:pPr algn="ctr" eaLnBrk="0" hangingPunct="0"/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-52"/>
                <a:cs typeface="Times New Roman" panose="02020603050405020304" pitchFamily="18" charset="0"/>
              </a:rPr>
              <a:t>за </a:t>
            </a:r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-52"/>
                <a:cs typeface="Times New Roman" panose="02020603050405020304" pitchFamily="18" charset="0"/>
              </a:rPr>
              <a:t>2018 </a:t>
            </a: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-52"/>
                <a:cs typeface="Times New Roman" panose="02020603050405020304" pitchFamily="18" charset="0"/>
              </a:rPr>
              <a:t>год.</a:t>
            </a:r>
          </a:p>
          <a:p>
            <a:pPr algn="r" eaLnBrk="0" hangingPunct="0"/>
            <a:r>
              <a:rPr lang="ru-RU" sz="16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-52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</a:t>
            </a:r>
            <a:r>
              <a:rPr lang="ru-RU" sz="1600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-52"/>
                <a:cs typeface="Times New Roman" panose="02020603050405020304" pitchFamily="18" charset="0"/>
              </a:rPr>
              <a:t>тыс. руб</a:t>
            </a:r>
            <a:r>
              <a:rPr lang="ru-RU" sz="1600" i="1" dirty="0">
                <a:solidFill>
                  <a:schemeClr val="tx2">
                    <a:lumMod val="50000"/>
                  </a:schemeClr>
                </a:solidFill>
                <a:ea typeface="Calibri" pitchFamily="34" charset="-52"/>
                <a:cs typeface="Times New Roman" pitchFamily="18" charset="0"/>
              </a:rPr>
              <a:t>.</a:t>
            </a:r>
            <a:endParaRPr lang="ru-RU" i="1" dirty="0">
              <a:solidFill>
                <a:schemeClr val="tx2">
                  <a:lumMod val="50000"/>
                </a:schemeClr>
              </a:solidFill>
              <a:ea typeface="Calibri" pitchFamily="34" charset="-5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510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7043217"/>
              </p:ext>
            </p:extLst>
          </p:nvPr>
        </p:nvGraphicFramePr>
        <p:xfrm>
          <a:off x="628650" y="404665"/>
          <a:ext cx="7886700" cy="6107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350"/>
                <a:gridCol w="864096"/>
                <a:gridCol w="1080120"/>
                <a:gridCol w="936104"/>
                <a:gridCol w="1063030"/>
              </a:tblGrid>
              <a:tr h="5129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2936">
                <a:tc gridSpan="5">
                  <a:txBody>
                    <a:bodyPr/>
                    <a:lstStyle/>
                    <a:p>
                      <a:pPr algn="ctr"/>
                      <a:r>
                        <a:rPr lang="ru-RU" sz="135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физической культуры и спорта                                                                                                     в Краснопартизанском муниципальном районе»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29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Удельный вес жителей района, систематически занимающихся физической культурой и спортом, в общей численности населения района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29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несовершеннолетних, получающих услуги по дополнительному образованию в образовательных организациях в общей численности детей данной возрастной группы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2936">
                <a:tc gridSpan="5">
                  <a:txBody>
                    <a:bodyPr/>
                    <a:lstStyle/>
                    <a:p>
                      <a:pPr algn="ctr"/>
                      <a:r>
                        <a:rPr lang="ru-RU" sz="135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«Оформление права собственности на муниципальное имущество  Краснопартизанского муниципального района»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129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Увеличение доли муниципальных объектов недвижимости, имеющих кадастровые паспорта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29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Увеличение доли муниципальных объектов недвижимости, право на земельные участки под  которыми зарегистрировано в установленном  порядке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29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Увеличение доли муниципальных объектов недвижимости, право муниципальной собственности на которые зарегистрировано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2936">
                <a:tc gridSpan="3">
                  <a:txBody>
                    <a:bodyPr/>
                    <a:lstStyle/>
                    <a:p>
                      <a:pPr marL="0" indent="0" algn="ctr" defTabSz="941388">
                        <a:tabLst/>
                      </a:pPr>
                      <a:r>
                        <a:rPr lang="ru-RU" sz="135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"Модернизация и развитие автомобильных дорог общего пользования местного значения по Краснопартизанскому муниципальному району"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90550" indent="0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129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Обеспечение функционирования сети автомобильных дорог общего пользования местного значения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Км.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350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6660762"/>
              </p:ext>
            </p:extLst>
          </p:nvPr>
        </p:nvGraphicFramePr>
        <p:xfrm>
          <a:off x="628650" y="476250"/>
          <a:ext cx="7886700" cy="5822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1342"/>
                <a:gridCol w="864096"/>
                <a:gridCol w="1080120"/>
                <a:gridCol w="1008112"/>
                <a:gridCol w="1063030"/>
              </a:tblGrid>
              <a:tr h="3649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94989">
                <a:tc gridSpan="5">
                  <a:txBody>
                    <a:bodyPr/>
                    <a:lstStyle/>
                    <a:p>
                      <a:pPr algn="ctr"/>
                      <a:r>
                        <a:rPr lang="ru-RU" sz="135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«Снижение рисков и смягчение последствий чрезвычайных ситуаций природного и техногенного характера в Краснопартизанском муниципальном районе»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578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Установление устойчивой и бесперебойной связи с ФКУ «ЦУКС ГУ МЧС России по Саратовской области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68580" marR="68580" marT="0" marB="0" anchor="ctr"/>
                </a:tc>
              </a:tr>
              <a:tr h="15591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Установление и обслуживание взаимосвязанных систем и средств связи, оповещения и автоматизации управления, обеспечивающих автоматизированное выполнение задач, возложенных на ЕДДС, и являющихся составной частью местной подсистемы автоматизированной информационно-управляющей системы РСЧС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65,0</a:t>
                      </a:r>
                    </a:p>
                  </a:txBody>
                  <a:tcPr marL="68580" marR="68580" marT="0" marB="0" anchor="ctr"/>
                </a:tc>
              </a:tr>
              <a:tr h="494989">
                <a:tc gridSpan="5">
                  <a:txBody>
                    <a:bodyPr/>
                    <a:lstStyle/>
                    <a:p>
                      <a:pPr algn="ctr"/>
                      <a:r>
                        <a:rPr lang="ru-RU" sz="135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«Профилактика терроризма и экстремизма в Краснопартизанском муниципальном районе»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680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межнациональных и межконфессиональных конфликтов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209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Число зарегистрированных экстремистских акций, в том числе повлекших групповые нарушения общественного порядка и иное осложнение оперативной обстановки</a:t>
                      </a:r>
                      <a:r>
                        <a:rPr lang="ru-RU" sz="1200" dirty="0">
                          <a:solidFill>
                            <a:srgbClr val="DBDBDB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4992">
                <a:tc gridSpan="5">
                  <a:txBody>
                    <a:bodyPr/>
                    <a:lstStyle/>
                    <a:p>
                      <a:endParaRPr lang="ru-RU" dirty="0"/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Социально-значимые проекты за счет бюджета муниципального района в 2018 году на территории района не реализовывались.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622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47650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graphicFrame>
        <p:nvGraphicFramePr>
          <p:cNvPr id="5" name="Объект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7722294"/>
              </p:ext>
            </p:extLst>
          </p:nvPr>
        </p:nvGraphicFramePr>
        <p:xfrm>
          <a:off x="474663" y="1554163"/>
          <a:ext cx="7997825" cy="511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6" name="Документ" r:id="rId4" imgW="9391825" imgH="6002570" progId="Word.Document.12">
                  <p:embed/>
                </p:oleObj>
              </mc:Choice>
              <mc:Fallback>
                <p:oleObj name="Документ" r:id="rId4" imgW="9391825" imgH="600257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4663" y="1554163"/>
                        <a:ext cx="7997825" cy="5111750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630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47650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r>
              <a:rPr lang="ru-RU" dirty="0" smtClean="0"/>
              <a:t>              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Контактная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</a:t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752528"/>
          </a:xfr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ru-RU" altLang="ru-RU" sz="11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ru-RU" altLang="ru-RU" sz="11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ru-RU" altLang="ru-RU" sz="11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ru-RU" altLang="ru-RU" sz="11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ru-RU" altLang="ru-RU" sz="11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Адрес:</a:t>
            </a:r>
            <a:endParaRPr lang="ru-RU" altLang="ru-RU" sz="11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413540, Саратовская область, Краснопартизанский район,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dirty="0">
                <a:solidFill>
                  <a:schemeClr val="tx1"/>
                </a:solidFill>
                <a:latin typeface="Arial" panose="020B0604020202020204" pitchFamily="34" charset="0"/>
              </a:rPr>
              <a:t>                                             </a:t>
            </a:r>
            <a:r>
              <a:rPr lang="ru-RU" altLang="ru-RU" dirty="0" err="1">
                <a:solidFill>
                  <a:schemeClr val="tx1"/>
                </a:solidFill>
                <a:latin typeface="Arial" panose="020B0604020202020204" pitchFamily="34" charset="0"/>
              </a:rPr>
              <a:t>п.г.т</a:t>
            </a:r>
            <a:r>
              <a:rPr lang="ru-RU" altLang="ru-RU" dirty="0">
                <a:solidFill>
                  <a:schemeClr val="tx1"/>
                </a:solidFill>
                <a:latin typeface="Arial" panose="020B0604020202020204" pitchFamily="34" charset="0"/>
              </a:rPr>
              <a:t>. Горный, </a:t>
            </a:r>
            <a:r>
              <a:rPr lang="ru-RU" altLang="ru-RU" dirty="0" err="1">
                <a:solidFill>
                  <a:schemeClr val="tx1"/>
                </a:solidFill>
                <a:latin typeface="Arial" panose="020B0604020202020204" pitchFamily="34" charset="0"/>
              </a:rPr>
              <a:t>ул.Чапаевская</a:t>
            </a:r>
            <a:r>
              <a:rPr lang="ru-RU" altLang="ru-RU" dirty="0">
                <a:solidFill>
                  <a:schemeClr val="tx1"/>
                </a:solidFill>
                <a:latin typeface="Arial" panose="020B0604020202020204" pitchFamily="34" charset="0"/>
              </a:rPr>
              <a:t>, 28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ru-RU" altLang="ru-RU" sz="11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Тел.:</a:t>
            </a:r>
            <a:r>
              <a:rPr lang="ru-RU" altLang="ru-RU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8(84577) 2-14-19</a:t>
            </a:r>
            <a:endParaRPr lang="ru-RU" altLang="ru-RU" sz="11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Факс:</a:t>
            </a:r>
            <a:r>
              <a:rPr lang="ru-RU" altLang="ru-RU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8(84577) 2-17-58</a:t>
            </a:r>
            <a:endParaRPr lang="ru-RU" altLang="ru-RU" sz="11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ru-RU" altLang="ru-RU" sz="11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График работы:</a:t>
            </a:r>
            <a:endParaRPr lang="ru-RU" altLang="ru-RU" sz="11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понедельник-пятница: с 8-00 до 17-00</a:t>
            </a:r>
            <a:endParaRPr lang="ru-RU" altLang="ru-RU" sz="11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перерыв - с 13-00 до 14-00</a:t>
            </a:r>
            <a:endParaRPr lang="ru-RU" altLang="ru-RU" sz="11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ru-RU" altLang="ru-RU" sz="11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График приема граждан начальником:</a:t>
            </a:r>
            <a:endParaRPr lang="ru-RU" altLang="ru-RU" sz="11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Каждую пятницу месяца с 9-00 до 10-00</a:t>
            </a:r>
            <a:endParaRPr lang="ru-RU" altLang="ru-RU" sz="11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ru-RU" altLang="ru-RU" sz="11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Электронный адрес:</a:t>
            </a:r>
            <a:r>
              <a:rPr lang="ru-RU" altLang="ru-RU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ru-RU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fo13kr_par@saratov</a:t>
            </a:r>
            <a:r>
              <a:rPr lang="ru-RU" altLang="ru-RU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lang="en-US" altLang="ru-RU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gov</a:t>
            </a:r>
            <a:r>
              <a:rPr lang="ru-RU" altLang="ru-RU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lang="en-US" altLang="ru-RU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ru</a:t>
            </a:r>
            <a:endParaRPr lang="ru-RU" altLang="ru-RU" sz="11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altLang="ru-RU" sz="20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Официальный сайт</a:t>
            </a:r>
            <a:r>
              <a:rPr lang="ru-RU" altLang="ru-RU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US" altLang="ru-RU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adminkmr.ru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072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476250"/>
            <a:ext cx="8445500" cy="1368425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</a:t>
            </a:r>
          </a:p>
          <a:p>
            <a:pPr marL="45720" indent="0" algn="ctr">
              <a:buNone/>
            </a:pPr>
            <a:r>
              <a:rPr lang="ru-RU" sz="2800" b="1" i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Краснопартизанского</a:t>
            </a:r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района </a:t>
            </a:r>
          </a:p>
          <a:p>
            <a:pPr marL="45720" indent="0" algn="ctr">
              <a:buNone/>
            </a:pPr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454820" y="3244334"/>
            <a:ext cx="234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454820" y="3244334"/>
            <a:ext cx="234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</a:t>
            </a: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454820" y="3244334"/>
            <a:ext cx="234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33104118"/>
              </p:ext>
            </p:extLst>
          </p:nvPr>
        </p:nvGraphicFramePr>
        <p:xfrm>
          <a:off x="348642" y="2493195"/>
          <a:ext cx="8446715" cy="4104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0037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br>
              <a:rPr lang="ru-RU" sz="3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3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08308890"/>
              </p:ext>
            </p:extLst>
          </p:nvPr>
        </p:nvGraphicFramePr>
        <p:xfrm>
          <a:off x="451608" y="1844824"/>
          <a:ext cx="7704856" cy="4688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155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6119664" y="3886879"/>
            <a:ext cx="3024336" cy="1013866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Налог 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на доходы физических 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лиц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/>
            </a:r>
            <a:b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/>
            </a:r>
            <a:b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ru-RU" sz="1300" dirty="0" smtClean="0">
                <a:solidFill>
                  <a:schemeClr val="tx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план-17048,3 тыс. руб</a:t>
            </a:r>
            <a:r>
              <a:rPr lang="ru-RU" sz="1300" dirty="0">
                <a:solidFill>
                  <a:schemeClr val="tx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.</a:t>
            </a:r>
            <a:br>
              <a:rPr lang="ru-RU" sz="1300" dirty="0">
                <a:solidFill>
                  <a:schemeClr val="tx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ru-RU" sz="1300" dirty="0">
                <a:solidFill>
                  <a:schemeClr val="tx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 исп.-</a:t>
            </a:r>
            <a:r>
              <a:rPr lang="ru-RU" sz="1300" dirty="0" smtClean="0">
                <a:solidFill>
                  <a:schemeClr val="tx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17050,5 </a:t>
            </a:r>
            <a:r>
              <a:rPr lang="ru-RU" sz="1300" dirty="0">
                <a:solidFill>
                  <a:schemeClr val="tx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тыс. руб.</a:t>
            </a:r>
            <a:br>
              <a:rPr lang="ru-RU" sz="1300" dirty="0">
                <a:solidFill>
                  <a:schemeClr val="tx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ru-RU" sz="1300" dirty="0" smtClean="0">
                <a:solidFill>
                  <a:schemeClr val="tx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100,01%  </a:t>
            </a:r>
            <a:r>
              <a:rPr lang="ru-RU" sz="1300" dirty="0">
                <a:solidFill>
                  <a:schemeClr val="tx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; удельный вес </a:t>
            </a:r>
            <a:r>
              <a:rPr lang="ru-RU" sz="1300" dirty="0" smtClean="0">
                <a:solidFill>
                  <a:schemeClr val="tx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53,5%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/>
            </a:r>
            <a:br>
              <a:rPr lang="ru-RU" sz="1300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endParaRPr lang="ru-RU" sz="1300" dirty="0">
              <a:solidFill>
                <a:schemeClr val="tx2">
                  <a:lumMod val="75000"/>
                </a:schemeClr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95536" y="549275"/>
            <a:ext cx="8496944" cy="12954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доходов</a:t>
            </a:r>
          </a:p>
          <a:p>
            <a:pPr marL="45720" indent="0" algn="ctr">
              <a:buNone/>
            </a:pP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</p:txBody>
      </p:sp>
      <p:cxnSp>
        <p:nvCxnSpPr>
          <p:cNvPr id="22" name="Прямая со стрелкой 21"/>
          <p:cNvCxnSpPr/>
          <p:nvPr/>
        </p:nvCxnSpPr>
        <p:spPr>
          <a:xfrm flipV="1">
            <a:off x="5796136" y="4653136"/>
            <a:ext cx="618988" cy="4952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4891296" y="2511730"/>
            <a:ext cx="268475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Государственная  </a:t>
            </a:r>
          </a:p>
          <a:p>
            <a:pPr algn="ctr"/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пошлина</a:t>
            </a:r>
          </a:p>
          <a:p>
            <a:pPr algn="ctr"/>
            <a:r>
              <a:rPr lang="ru-RU" sz="1200" dirty="0" smtClean="0">
                <a:latin typeface="Arial Black" panose="020B0A04020102020204" pitchFamily="34" charset="0"/>
              </a:rPr>
              <a:t>план-1103,1 тыс. руб</a:t>
            </a:r>
            <a:r>
              <a:rPr lang="ru-RU" sz="1200" dirty="0">
                <a:latin typeface="Arial Black" panose="020B0A04020102020204" pitchFamily="34" charset="0"/>
              </a:rPr>
              <a:t>.</a:t>
            </a:r>
          </a:p>
          <a:p>
            <a:pPr algn="ctr"/>
            <a:r>
              <a:rPr lang="ru-RU" sz="1200" dirty="0">
                <a:latin typeface="Arial Black" panose="020B0A04020102020204" pitchFamily="34" charset="0"/>
              </a:rPr>
              <a:t>   исп.  </a:t>
            </a:r>
            <a:r>
              <a:rPr lang="ru-RU" sz="1200" dirty="0" smtClean="0">
                <a:latin typeface="Arial Black" panose="020B0A04020102020204" pitchFamily="34" charset="0"/>
              </a:rPr>
              <a:t>-1103,9  тыс</a:t>
            </a:r>
            <a:r>
              <a:rPr lang="ru-RU" sz="1200" dirty="0">
                <a:latin typeface="Arial Black" panose="020B0A04020102020204" pitchFamily="34" charset="0"/>
              </a:rPr>
              <a:t>. руб.</a:t>
            </a:r>
            <a:br>
              <a:rPr lang="ru-RU" sz="1200" dirty="0">
                <a:latin typeface="Arial Black" panose="020B0A04020102020204" pitchFamily="34" charset="0"/>
              </a:rPr>
            </a:br>
            <a:r>
              <a:rPr lang="ru-RU" sz="1200" dirty="0" smtClean="0">
                <a:latin typeface="Arial Black" panose="020B0A04020102020204" pitchFamily="34" charset="0"/>
              </a:rPr>
              <a:t>100,0</a:t>
            </a:r>
            <a:r>
              <a:rPr lang="ru-RU" sz="1200" dirty="0">
                <a:latin typeface="Arial Black" panose="020B0A04020102020204" pitchFamily="34" charset="0"/>
              </a:rPr>
              <a:t>7</a:t>
            </a:r>
            <a:r>
              <a:rPr lang="ru-RU" sz="1200" dirty="0" smtClean="0">
                <a:latin typeface="Arial Black" panose="020B0A04020102020204" pitchFamily="34" charset="0"/>
              </a:rPr>
              <a:t>% </a:t>
            </a:r>
            <a:endParaRPr lang="ru-RU" sz="1200" dirty="0">
              <a:latin typeface="Arial Black" panose="020B0A04020102020204" pitchFamily="34" charset="0"/>
            </a:endParaRPr>
          </a:p>
          <a:p>
            <a:pPr algn="ctr"/>
            <a:r>
              <a:rPr lang="ru-RU" sz="1200" dirty="0">
                <a:latin typeface="Arial Black" panose="020B0A04020102020204" pitchFamily="34" charset="0"/>
              </a:rPr>
              <a:t>удельный вес </a:t>
            </a:r>
            <a:r>
              <a:rPr lang="ru-RU" sz="1200" dirty="0" smtClean="0">
                <a:latin typeface="Arial Black" panose="020B0A04020102020204" pitchFamily="34" charset="0"/>
              </a:rPr>
              <a:t>3,46%</a:t>
            </a:r>
            <a:endParaRPr lang="ru-RU" sz="1200" dirty="0">
              <a:latin typeface="Arial Black" panose="020B0A04020102020204" pitchFamily="34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 flipV="1">
            <a:off x="4267852" y="3830909"/>
            <a:ext cx="460427" cy="6287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24804" y="2842358"/>
            <a:ext cx="267498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Единый налог на</a:t>
            </a:r>
          </a:p>
          <a:p>
            <a:pPr algn="ctr"/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вмененный доход</a:t>
            </a:r>
          </a:p>
          <a:p>
            <a:pPr algn="ctr"/>
            <a:r>
              <a:rPr lang="ru-RU" sz="1200" dirty="0" smtClean="0">
                <a:latin typeface="Arial Black" panose="020B0A04020102020204" pitchFamily="34" charset="0"/>
              </a:rPr>
              <a:t>план-1350,0 тыс. руб</a:t>
            </a:r>
            <a:r>
              <a:rPr lang="ru-RU" sz="1200" dirty="0">
                <a:latin typeface="Arial Black" panose="020B0A04020102020204" pitchFamily="34" charset="0"/>
              </a:rPr>
              <a:t>.</a:t>
            </a:r>
          </a:p>
          <a:p>
            <a:pPr algn="ctr"/>
            <a:r>
              <a:rPr lang="ru-RU" sz="1200" dirty="0">
                <a:latin typeface="Arial Black" panose="020B0A04020102020204" pitchFamily="34" charset="0"/>
              </a:rPr>
              <a:t>исп.-</a:t>
            </a:r>
            <a:r>
              <a:rPr lang="ru-RU" sz="1200" dirty="0" smtClean="0">
                <a:latin typeface="Arial Black" panose="020B0A04020102020204" pitchFamily="34" charset="0"/>
              </a:rPr>
              <a:t>1319,7 тыс</a:t>
            </a:r>
            <a:r>
              <a:rPr lang="ru-RU" sz="1200" dirty="0">
                <a:latin typeface="Arial Black" panose="020B0A04020102020204" pitchFamily="34" charset="0"/>
              </a:rPr>
              <a:t>. руб.</a:t>
            </a:r>
          </a:p>
          <a:p>
            <a:pPr algn="ctr"/>
            <a:r>
              <a:rPr lang="ru-RU" sz="1200" dirty="0" smtClean="0">
                <a:latin typeface="Arial Black" panose="020B0A04020102020204" pitchFamily="34" charset="0"/>
              </a:rPr>
              <a:t>97,76 % </a:t>
            </a:r>
            <a:r>
              <a:rPr lang="ru-RU" sz="1200" dirty="0">
                <a:latin typeface="Arial Black" panose="020B0A04020102020204" pitchFamily="34" charset="0"/>
              </a:rPr>
              <a:t>удельный вес </a:t>
            </a:r>
            <a:r>
              <a:rPr lang="ru-RU" sz="1200" dirty="0" smtClean="0">
                <a:latin typeface="Arial Black" panose="020B0A04020102020204" pitchFamily="34" charset="0"/>
              </a:rPr>
              <a:t>4,14%</a:t>
            </a:r>
            <a:endParaRPr lang="ru-RU" sz="1200" dirty="0">
              <a:latin typeface="Arial Black" panose="020B0A04020102020204" pitchFamily="34" charset="0"/>
            </a:endParaRPr>
          </a:p>
        </p:txBody>
      </p:sp>
      <p:cxnSp>
        <p:nvCxnSpPr>
          <p:cNvPr id="1036" name="Прямая со стрелкой 1035"/>
          <p:cNvCxnSpPr/>
          <p:nvPr/>
        </p:nvCxnSpPr>
        <p:spPr>
          <a:xfrm flipH="1" flipV="1">
            <a:off x="2028446" y="4018889"/>
            <a:ext cx="871255" cy="6643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7" name="Прямоугольник 1036"/>
          <p:cNvSpPr/>
          <p:nvPr/>
        </p:nvSpPr>
        <p:spPr>
          <a:xfrm>
            <a:off x="2096055" y="2207619"/>
            <a:ext cx="299514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Единый</a:t>
            </a:r>
          </a:p>
          <a:p>
            <a:pPr algn="ctr"/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сельскохозяйственный</a:t>
            </a:r>
          </a:p>
          <a:p>
            <a:pPr algn="ctr"/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налог</a:t>
            </a:r>
          </a:p>
          <a:p>
            <a:pPr algn="ctr"/>
            <a:r>
              <a:rPr lang="ru-RU" sz="1200" dirty="0" smtClean="0">
                <a:latin typeface="Arial Black" panose="020B0A04020102020204" pitchFamily="34" charset="0"/>
              </a:rPr>
              <a:t>план-2200,0 тыс. руб</a:t>
            </a:r>
            <a:r>
              <a:rPr lang="ru-RU" sz="1200" dirty="0">
                <a:latin typeface="Arial Black" panose="020B0A04020102020204" pitchFamily="34" charset="0"/>
              </a:rPr>
              <a:t>.</a:t>
            </a:r>
          </a:p>
          <a:p>
            <a:pPr algn="ctr"/>
            <a:r>
              <a:rPr lang="ru-RU" sz="1200" dirty="0">
                <a:latin typeface="Arial Black" panose="020B0A04020102020204" pitchFamily="34" charset="0"/>
              </a:rPr>
              <a:t> исп. </a:t>
            </a:r>
            <a:r>
              <a:rPr lang="ru-RU" sz="1200" dirty="0" smtClean="0">
                <a:latin typeface="Arial Black" panose="020B0A04020102020204" pitchFamily="34" charset="0"/>
              </a:rPr>
              <a:t>-2132,4 </a:t>
            </a:r>
            <a:r>
              <a:rPr lang="ru-RU" sz="1200" dirty="0">
                <a:latin typeface="Arial Black" panose="020B0A04020102020204" pitchFamily="34" charset="0"/>
              </a:rPr>
              <a:t>тыс. руб. </a:t>
            </a:r>
          </a:p>
          <a:p>
            <a:pPr algn="ctr"/>
            <a:r>
              <a:rPr lang="ru-RU" sz="1200" dirty="0" smtClean="0">
                <a:latin typeface="Arial Black" panose="020B0A04020102020204" pitchFamily="34" charset="0"/>
              </a:rPr>
              <a:t>96,93%</a:t>
            </a:r>
            <a:endParaRPr lang="ru-RU" sz="1200" dirty="0">
              <a:latin typeface="Arial Black" panose="020B0A04020102020204" pitchFamily="34" charset="0"/>
            </a:endParaRPr>
          </a:p>
          <a:p>
            <a:pPr algn="ctr"/>
            <a:r>
              <a:rPr lang="ru-RU" sz="1200" dirty="0">
                <a:latin typeface="Arial Black" panose="020B0A04020102020204" pitchFamily="34" charset="0"/>
              </a:rPr>
              <a:t>удельный вес </a:t>
            </a:r>
            <a:r>
              <a:rPr lang="ru-RU" sz="1200" dirty="0" smtClean="0">
                <a:latin typeface="Arial Black" panose="020B0A04020102020204" pitchFamily="34" charset="0"/>
              </a:rPr>
              <a:t>6,69%</a:t>
            </a:r>
            <a:endParaRPr lang="ru-RU" sz="1200" dirty="0">
              <a:latin typeface="Arial Black" panose="020B0A04020102020204" pitchFamily="34" charset="0"/>
            </a:endParaRPr>
          </a:p>
        </p:txBody>
      </p:sp>
      <p:cxnSp>
        <p:nvCxnSpPr>
          <p:cNvPr id="1041" name="Прямая со стрелкой 1040"/>
          <p:cNvCxnSpPr/>
          <p:nvPr/>
        </p:nvCxnSpPr>
        <p:spPr>
          <a:xfrm flipV="1">
            <a:off x="3619780" y="3773614"/>
            <a:ext cx="0" cy="6287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2655512535"/>
              </p:ext>
            </p:extLst>
          </p:nvPr>
        </p:nvGraphicFramePr>
        <p:xfrm>
          <a:off x="2768305" y="3684947"/>
          <a:ext cx="4248472" cy="3325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606" y="4145273"/>
            <a:ext cx="21734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     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Акцизы</a:t>
            </a:r>
          </a:p>
          <a:p>
            <a:r>
              <a:rPr lang="ru-RU" sz="1200" dirty="0" smtClean="0">
                <a:latin typeface="Arial Black" panose="020B0A04020102020204" pitchFamily="34" charset="0"/>
              </a:rPr>
              <a:t>план-7700,0 тыс. руб</a:t>
            </a:r>
            <a:r>
              <a:rPr lang="ru-RU" sz="1200" dirty="0">
                <a:latin typeface="Arial Black" panose="020B0A04020102020204" pitchFamily="34" charset="0"/>
              </a:rPr>
              <a:t>.</a:t>
            </a:r>
          </a:p>
          <a:p>
            <a:r>
              <a:rPr lang="ru-RU" sz="1200" dirty="0">
                <a:latin typeface="Arial Black" panose="020B0A04020102020204" pitchFamily="34" charset="0"/>
              </a:rPr>
              <a:t>исп</a:t>
            </a:r>
            <a:r>
              <a:rPr lang="ru-RU" sz="1200" dirty="0" smtClean="0">
                <a:latin typeface="Arial Black" panose="020B0A04020102020204" pitchFamily="34" charset="0"/>
              </a:rPr>
              <a:t>.-10264,5 тыс. руб</a:t>
            </a:r>
            <a:r>
              <a:rPr lang="ru-RU" sz="1200" dirty="0">
                <a:latin typeface="Arial Black" panose="020B0A04020102020204" pitchFamily="34" charset="0"/>
              </a:rPr>
              <a:t>.</a:t>
            </a:r>
          </a:p>
          <a:p>
            <a:r>
              <a:rPr lang="ru-RU" sz="1200" dirty="0">
                <a:latin typeface="Arial Black" panose="020B0A04020102020204" pitchFamily="34" charset="0"/>
              </a:rPr>
              <a:t>      </a:t>
            </a:r>
            <a:r>
              <a:rPr lang="ru-RU" sz="1200" dirty="0" smtClean="0">
                <a:latin typeface="Arial Black" panose="020B0A04020102020204" pitchFamily="34" charset="0"/>
              </a:rPr>
              <a:t>133,31 % </a:t>
            </a:r>
            <a:endParaRPr lang="ru-RU" sz="1200" dirty="0">
              <a:latin typeface="Arial Black" panose="020B0A04020102020204" pitchFamily="34" charset="0"/>
            </a:endParaRPr>
          </a:p>
          <a:p>
            <a:r>
              <a:rPr lang="ru-RU" sz="1200" dirty="0">
                <a:latin typeface="Arial Black" panose="020B0A04020102020204" pitchFamily="34" charset="0"/>
              </a:rPr>
              <a:t>удельный вес </a:t>
            </a:r>
            <a:r>
              <a:rPr lang="ru-RU" sz="1200" dirty="0" smtClean="0">
                <a:latin typeface="Arial Black" panose="020B0A04020102020204" pitchFamily="34" charset="0"/>
              </a:rPr>
              <a:t>32,21%</a:t>
            </a:r>
            <a:endParaRPr lang="ru-RU" sz="1200" dirty="0">
              <a:latin typeface="Arial Black" panose="020B0A04020102020204" pitchFamily="34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2096055" y="4801725"/>
            <a:ext cx="459721" cy="35635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554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Краснопартизанского муниципального района</a:t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49933313"/>
              </p:ext>
            </p:extLst>
          </p:nvPr>
        </p:nvGraphicFramePr>
        <p:xfrm>
          <a:off x="539552" y="1772816"/>
          <a:ext cx="820891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746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налоговых и неналоговых доходов бюджета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Краснопартизанского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района за 2018 год (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445553"/>
              </p:ext>
            </p:extLst>
          </p:nvPr>
        </p:nvGraphicFramePr>
        <p:xfrm>
          <a:off x="395536" y="1628800"/>
          <a:ext cx="8568950" cy="4961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3790"/>
                <a:gridCol w="1713790"/>
                <a:gridCol w="1713790"/>
                <a:gridCol w="1713790"/>
                <a:gridCol w="1713790"/>
              </a:tblGrid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вида доходов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Исполнение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 исполнения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Причины отклонения </a:t>
                      </a:r>
                      <a:r>
                        <a:rPr lang="ru-RU" baseline="0" dirty="0" smtClean="0"/>
                        <a:t> исполнения к уточненному плану ниже 95%</a:t>
                      </a:r>
                      <a:endParaRPr lang="ru-RU" dirty="0"/>
                    </a:p>
                  </a:txBody>
                  <a:tcPr/>
                </a:tc>
              </a:tr>
              <a:tr h="708660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Налоговые доходы, в том числе: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29 401,4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31 871,0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47464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доходы физических лиц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17 048,3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17 050,5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100,01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от уплаты акцизов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7 700,0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10 264,5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133,31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Единый налог на вмененный доход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1 350,0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1 319,7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97,76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16541"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Единый сельскохозяйственный налог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2 200,0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2 132,4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96,93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16541">
                <a:tc>
                  <a:txBody>
                    <a:bodyPr/>
                    <a:lstStyle/>
                    <a:p>
                      <a:r>
                        <a:rPr lang="ru-RU" dirty="0" smtClean="0"/>
                        <a:t>Государственная пошлина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1 103,1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1 103,9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100,07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3131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598377"/>
              </p:ext>
            </p:extLst>
          </p:nvPr>
        </p:nvGraphicFramePr>
        <p:xfrm>
          <a:off x="683568" y="548680"/>
          <a:ext cx="8208912" cy="5081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1584176"/>
                <a:gridCol w="1368152"/>
                <a:gridCol w="1454560"/>
                <a:gridCol w="1929816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Неналоговые</a:t>
                      </a:r>
                      <a:r>
                        <a:rPr lang="ru-RU" baseline="0" dirty="0" smtClean="0"/>
                        <a:t> доходы, в том числе: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42 869,4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32 370,8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413873">
                <a:tc>
                  <a:txBody>
                    <a:bodyPr/>
                    <a:lstStyle/>
                    <a:p>
                      <a:r>
                        <a:rPr lang="ru-RU" dirty="0" smtClean="0"/>
                        <a:t>Арендная плата за земельные участки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4 430,0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4 284,0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96,7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3873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от сдачи в аренду имущества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580,0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621,0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107,07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60080">
                <a:tc>
                  <a:txBody>
                    <a:bodyPr/>
                    <a:lstStyle/>
                    <a:p>
                      <a:r>
                        <a:rPr lang="ru-RU" dirty="0" smtClean="0"/>
                        <a:t>Плата за негативное воздействие на окружающую среду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54,3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52,2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96,13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3873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от оказания платных услуг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5 641,9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6 324,3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112,1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3873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от продажи земельных участков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31 408,0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20 333,9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64,74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невозможность заключения контрактов по итогам конкурса в связи с отсутствием претендентов</a:t>
                      </a:r>
                      <a:endParaRPr lang="ru-RU" dirty="0"/>
                    </a:p>
                  </a:txBody>
                  <a:tcPr/>
                </a:tc>
              </a:tr>
              <a:tr h="413873">
                <a:tc>
                  <a:txBody>
                    <a:bodyPr/>
                    <a:lstStyle/>
                    <a:p>
                      <a:r>
                        <a:rPr lang="ru-RU" dirty="0" smtClean="0"/>
                        <a:t>Штрафы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752,0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752,2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100,03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3873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Прочие неналоговые</a:t>
                      </a:r>
                      <a:r>
                        <a:rPr lang="ru-RU" baseline="0" dirty="0" smtClean="0"/>
                        <a:t> доходы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076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4395</TotalTime>
  <Words>2540</Words>
  <Application>Microsoft Office PowerPoint</Application>
  <PresentationFormat>Экран (4:3)</PresentationFormat>
  <Paragraphs>828</Paragraphs>
  <Slides>33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33</vt:i4>
      </vt:variant>
    </vt:vector>
  </HeadingPairs>
  <TitlesOfParts>
    <vt:vector size="42" baseType="lpstr">
      <vt:lpstr>Aharoni</vt:lpstr>
      <vt:lpstr>Arial</vt:lpstr>
      <vt:lpstr>Arial Black</vt:lpstr>
      <vt:lpstr>Calibri</vt:lpstr>
      <vt:lpstr>Calibri Light</vt:lpstr>
      <vt:lpstr>Times New Roman</vt:lpstr>
      <vt:lpstr>Тема Office</vt:lpstr>
      <vt:lpstr>Document</vt:lpstr>
      <vt:lpstr>Документ</vt:lpstr>
      <vt:lpstr>Презентация PowerPoint</vt:lpstr>
      <vt:lpstr>Презентация PowerPoint</vt:lpstr>
      <vt:lpstr>Презентация PowerPoint</vt:lpstr>
      <vt:lpstr>Презентация PowerPoint</vt:lpstr>
      <vt:lpstr>Безвозмездные поступления 2018 года</vt:lpstr>
      <vt:lpstr>Налог на доходы физических лиц  план-17048,3 тыс. руб.  исп.-17050,5 тыс. руб. 100,01%  ; удельный вес 53,5% </vt:lpstr>
      <vt:lpstr>Структура неналоговых доходов бюджета Краснопартизанского муниципального района  за 2018 год</vt:lpstr>
      <vt:lpstr>Исполнение налоговых и неналоговых доходов бюджета Краснопартизанского муниципального района за 2018 год (тыс.руб.)</vt:lpstr>
      <vt:lpstr>Презентация PowerPoint</vt:lpstr>
      <vt:lpstr>Презентация PowerPoint</vt:lpstr>
      <vt:lpstr>Структура исполнения расходов за  2018 год</vt:lpstr>
      <vt:lpstr>Исполнение расходной части бюджета Краснопартизанского муниципального района  за 2018 год           тыс. руб.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Кассовое исполнение бюджета в разрезе главных распорядителей бюджетных средств за 2018 год                                                                                                            проценты</vt:lpstr>
      <vt:lpstr>  Структура расходов бюджета Краснопартизанского муниципального района по экономическим статьям на 2018 год </vt:lpstr>
      <vt:lpstr>Презентация PowerPoint</vt:lpstr>
      <vt:lpstr>Презентация PowerPoint</vt:lpstr>
      <vt:lpstr>Объем муниципального  долга  на 01.01.2019 года</vt:lpstr>
      <vt:lpstr>Сведения о расходах бюджета на реализацию муниципальных программ Краснопартизанского                              муниципального района                   тыс. рублей</vt:lpstr>
      <vt:lpstr>Информация о целевых показателях (индикаторах) по муниципальным программам (2017-2018 годы)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показатели прогноза социально-экономического развития 2018 год</vt:lpstr>
      <vt:lpstr>               Контактная информация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Kapitanova</cp:lastModifiedBy>
  <cp:revision>321</cp:revision>
  <cp:lastPrinted>2019-05-13T12:18:59Z</cp:lastPrinted>
  <dcterms:created xsi:type="dcterms:W3CDTF">2014-04-07T09:56:44Z</dcterms:created>
  <dcterms:modified xsi:type="dcterms:W3CDTF">2019-05-14T11:18:18Z</dcterms:modified>
</cp:coreProperties>
</file>